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handoutMasterIdLst>
    <p:handoutMasterId r:id="rId35"/>
  </p:handoutMasterIdLst>
  <p:sldIdLst>
    <p:sldId id="313" r:id="rId2"/>
    <p:sldId id="341" r:id="rId3"/>
    <p:sldId id="354" r:id="rId4"/>
    <p:sldId id="363" r:id="rId5"/>
    <p:sldId id="364" r:id="rId6"/>
    <p:sldId id="365" r:id="rId7"/>
    <p:sldId id="357" r:id="rId8"/>
    <p:sldId id="366" r:id="rId9"/>
    <p:sldId id="367" r:id="rId10"/>
    <p:sldId id="368" r:id="rId11"/>
    <p:sldId id="369" r:id="rId12"/>
    <p:sldId id="370" r:id="rId13"/>
    <p:sldId id="371" r:id="rId14"/>
    <p:sldId id="372" r:id="rId15"/>
    <p:sldId id="373" r:id="rId16"/>
    <p:sldId id="374" r:id="rId17"/>
    <p:sldId id="375" r:id="rId18"/>
    <p:sldId id="376" r:id="rId19"/>
    <p:sldId id="377" r:id="rId20"/>
    <p:sldId id="378" r:id="rId21"/>
    <p:sldId id="379" r:id="rId22"/>
    <p:sldId id="380" r:id="rId23"/>
    <p:sldId id="382" r:id="rId24"/>
    <p:sldId id="381" r:id="rId25"/>
    <p:sldId id="383" r:id="rId26"/>
    <p:sldId id="386" r:id="rId27"/>
    <p:sldId id="387" r:id="rId28"/>
    <p:sldId id="384" r:id="rId29"/>
    <p:sldId id="385" r:id="rId30"/>
    <p:sldId id="388" r:id="rId31"/>
    <p:sldId id="390" r:id="rId32"/>
    <p:sldId id="292" r:id="rId33"/>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Segoe UI" charset="0"/>
        <a:ea typeface="宋体" charset="0"/>
        <a:cs typeface="+mn-cs"/>
      </a:defRPr>
    </a:lvl1pPr>
    <a:lvl2pPr marL="457200" algn="l" rtl="0" eaLnBrk="0" fontAlgn="base" hangingPunct="0">
      <a:spcBef>
        <a:spcPct val="0"/>
      </a:spcBef>
      <a:spcAft>
        <a:spcPct val="0"/>
      </a:spcAft>
      <a:defRPr kern="1200">
        <a:solidFill>
          <a:schemeClr val="tx1"/>
        </a:solidFill>
        <a:latin typeface="Segoe UI" charset="0"/>
        <a:ea typeface="宋体" charset="0"/>
        <a:cs typeface="+mn-cs"/>
      </a:defRPr>
    </a:lvl2pPr>
    <a:lvl3pPr marL="914400" algn="l" rtl="0" eaLnBrk="0" fontAlgn="base" hangingPunct="0">
      <a:spcBef>
        <a:spcPct val="0"/>
      </a:spcBef>
      <a:spcAft>
        <a:spcPct val="0"/>
      </a:spcAft>
      <a:defRPr kern="1200">
        <a:solidFill>
          <a:schemeClr val="tx1"/>
        </a:solidFill>
        <a:latin typeface="Segoe UI" charset="0"/>
        <a:ea typeface="宋体" charset="0"/>
        <a:cs typeface="+mn-cs"/>
      </a:defRPr>
    </a:lvl3pPr>
    <a:lvl4pPr marL="1371600" algn="l" rtl="0" eaLnBrk="0" fontAlgn="base" hangingPunct="0">
      <a:spcBef>
        <a:spcPct val="0"/>
      </a:spcBef>
      <a:spcAft>
        <a:spcPct val="0"/>
      </a:spcAft>
      <a:defRPr kern="1200">
        <a:solidFill>
          <a:schemeClr val="tx1"/>
        </a:solidFill>
        <a:latin typeface="Segoe UI" charset="0"/>
        <a:ea typeface="宋体" charset="0"/>
        <a:cs typeface="+mn-cs"/>
      </a:defRPr>
    </a:lvl4pPr>
    <a:lvl5pPr marL="1828800" algn="l" rtl="0" eaLnBrk="0" fontAlgn="base" hangingPunct="0">
      <a:spcBef>
        <a:spcPct val="0"/>
      </a:spcBef>
      <a:spcAft>
        <a:spcPct val="0"/>
      </a:spcAft>
      <a:defRPr kern="1200">
        <a:solidFill>
          <a:schemeClr val="tx1"/>
        </a:solidFill>
        <a:latin typeface="Segoe UI" charset="0"/>
        <a:ea typeface="宋体" charset="0"/>
        <a:cs typeface="+mn-cs"/>
      </a:defRPr>
    </a:lvl5pPr>
    <a:lvl6pPr marL="2286000" algn="l" defTabSz="914400" rtl="0" eaLnBrk="1" latinLnBrk="0" hangingPunct="1">
      <a:defRPr kern="1200">
        <a:solidFill>
          <a:schemeClr val="tx1"/>
        </a:solidFill>
        <a:latin typeface="Segoe UI" charset="0"/>
        <a:ea typeface="宋体" charset="0"/>
        <a:cs typeface="+mn-cs"/>
      </a:defRPr>
    </a:lvl6pPr>
    <a:lvl7pPr marL="2743200" algn="l" defTabSz="914400" rtl="0" eaLnBrk="1" latinLnBrk="0" hangingPunct="1">
      <a:defRPr kern="1200">
        <a:solidFill>
          <a:schemeClr val="tx1"/>
        </a:solidFill>
        <a:latin typeface="Segoe UI" charset="0"/>
        <a:ea typeface="宋体" charset="0"/>
        <a:cs typeface="+mn-cs"/>
      </a:defRPr>
    </a:lvl7pPr>
    <a:lvl8pPr marL="3200400" algn="l" defTabSz="914400" rtl="0" eaLnBrk="1" latinLnBrk="0" hangingPunct="1">
      <a:defRPr kern="1200">
        <a:solidFill>
          <a:schemeClr val="tx1"/>
        </a:solidFill>
        <a:latin typeface="Segoe UI" charset="0"/>
        <a:ea typeface="宋体" charset="0"/>
        <a:cs typeface="+mn-cs"/>
      </a:defRPr>
    </a:lvl8pPr>
    <a:lvl9pPr marL="3657600" algn="l" defTabSz="914400" rtl="0" eaLnBrk="1" latinLnBrk="0" hangingPunct="1">
      <a:defRPr kern="1200">
        <a:solidFill>
          <a:schemeClr val="tx1"/>
        </a:solidFill>
        <a:latin typeface="Segoe UI" charset="0"/>
        <a:ea typeface="宋体"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6A99"/>
    <a:srgbClr val="BE1B37"/>
    <a:srgbClr val="DD2144"/>
    <a:srgbClr val="4C4896"/>
    <a:srgbClr val="146799"/>
    <a:srgbClr val="00A0DE"/>
    <a:srgbClr val="E9F7FE"/>
    <a:srgbClr val="235399"/>
    <a:srgbClr val="0175BC"/>
    <a:srgbClr val="62D7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81" autoAdjust="0"/>
    <p:restoredTop sz="67276"/>
  </p:normalViewPr>
  <p:slideViewPr>
    <p:cSldViewPr snapToGrid="0">
      <p:cViewPr>
        <p:scale>
          <a:sx n="90" d="100"/>
          <a:sy n="90" d="100"/>
        </p:scale>
        <p:origin x="984" y="-16"/>
      </p:cViewPr>
      <p:guideLst>
        <p:guide orient="horz" pos="2160"/>
        <p:guide pos="2880"/>
      </p:guideLst>
    </p:cSldViewPr>
  </p:slideViewPr>
  <p:notesTextViewPr>
    <p:cViewPr>
      <p:scale>
        <a:sx n="1" d="1"/>
        <a:sy n="1" d="1"/>
      </p:scale>
      <p:origin x="0" y="0"/>
    </p:cViewPr>
  </p:notesTextViewPr>
  <p:sorterViewPr>
    <p:cViewPr>
      <p:scale>
        <a:sx n="50" d="100"/>
        <a:sy n="50" d="100"/>
      </p:scale>
      <p:origin x="0" y="-952"/>
    </p:cViewPr>
  </p:sorterViewPr>
  <p:notesViewPr>
    <p:cSldViewPr snapToGrid="0">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53685;&#54633;%20&#47928;&#49436;1" TargetMode="External"/><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600" b="0" i="0" u="none" strike="noStrike" kern="1200" cap="none" spc="20" baseline="0">
                <a:solidFill>
                  <a:schemeClr val="tx1"/>
                </a:solidFill>
                <a:latin typeface="Tahoma" panose="020B0604030504040204" pitchFamily="34" charset="0"/>
                <a:ea typeface="Tahoma" panose="020B0604030504040204" pitchFamily="34" charset="0"/>
                <a:cs typeface="Tahoma" panose="020B0604030504040204" pitchFamily="34" charset="0"/>
              </a:defRPr>
            </a:pPr>
            <a:r>
              <a:rPr lang="en-US" sz="1600"/>
              <a:t>Flow count</a:t>
            </a:r>
            <a:endParaRPr lang="ko-KR" sz="1600"/>
          </a:p>
        </c:rich>
      </c:tx>
      <c:layout>
        <c:manualLayout>
          <c:xMode val="edge"/>
          <c:yMode val="edge"/>
          <c:x val="0.42852444222218"/>
          <c:y val="0.0172054907772028"/>
        </c:manualLayout>
      </c:layout>
      <c:overlay val="0"/>
      <c:spPr>
        <a:noFill/>
        <a:ln>
          <a:noFill/>
        </a:ln>
        <a:effectLst/>
      </c:spPr>
      <c:txPr>
        <a:bodyPr rot="0" spcFirstLastPara="1" vertOverflow="ellipsis" vert="horz" wrap="square" anchor="ctr" anchorCtr="1"/>
        <a:lstStyle/>
        <a:p>
          <a:pPr algn="ctr" rtl="0">
            <a:defRPr sz="1600" b="0" i="0" u="none" strike="noStrike" kern="1200" cap="none" spc="2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zh-CN"/>
        </a:p>
      </c:txPr>
    </c:title>
    <c:autoTitleDeleted val="0"/>
    <c:plotArea>
      <c:layout>
        <c:manualLayout>
          <c:layoutTarget val="inner"/>
          <c:xMode val="edge"/>
          <c:yMode val="edge"/>
          <c:x val="0.149633960027959"/>
          <c:y val="0.200235732398234"/>
          <c:w val="0.831032587507466"/>
          <c:h val="0.517980393605147"/>
        </c:manualLayout>
      </c:layout>
      <c:lineChart>
        <c:grouping val="standard"/>
        <c:varyColors val="0"/>
        <c:ser>
          <c:idx val="0"/>
          <c:order val="0"/>
          <c:spPr>
            <a:ln w="25400" cap="rnd" cmpd="sng" algn="ctr">
              <a:solidFill>
                <a:schemeClr val="tx1"/>
              </a:solidFill>
              <a:round/>
            </a:ln>
            <a:effectLst/>
          </c:spPr>
          <c:marker>
            <c:symbol val="square"/>
            <c:size val="7"/>
            <c:spPr>
              <a:solidFill>
                <a:schemeClr val="tx1">
                  <a:lumMod val="50000"/>
                  <a:lumOff val="50000"/>
                </a:schemeClr>
              </a:solidFill>
              <a:ln w="19050" cap="flat" cmpd="sng" algn="ctr">
                <a:solidFill>
                  <a:schemeClr val="tx1"/>
                </a:solidFill>
                <a:round/>
              </a:ln>
              <a:effectLst/>
            </c:spPr>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layout>
                <c:manualLayout>
                  <c:x val="-0.0545057288889467"/>
                  <c:y val="-0.0721836989882915"/>
                </c:manualLayout>
              </c:layout>
              <c:dLblPos val="r"/>
              <c:showLegendKey val="0"/>
              <c:showVal val="1"/>
              <c:showCatName val="0"/>
              <c:showSerName val="0"/>
              <c:showPercent val="0"/>
              <c:showBubbleSize val="0"/>
              <c:extLst>
                <c:ext xmlns:c15="http://schemas.microsoft.com/office/drawing/2012/chart" uri="{CE6537A1-D6FC-4f65-9D91-7224C49458BB}">
                  <c15:layout/>
                </c:ext>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layout>
                <c:manualLayout>
                  <c:x val="-0.0504296694749536"/>
                  <c:y val="-0.0882812961850053"/>
                </c:manualLayout>
              </c:layout>
              <c:tx>
                <c:rich>
                  <a:bodyPr rot="0" spcFirstLastPara="1" vertOverflow="ellipsis" vert="horz" wrap="square" anchor="ctr" anchorCtr="1"/>
                  <a:lstStyle/>
                  <a:p>
                    <a:pPr>
                      <a:defRPr sz="1400" b="1" i="0" u="none" strike="noStrike" kern="1200" baseline="0">
                        <a:solidFill>
                          <a:srgbClr val="FF0000"/>
                        </a:solidFill>
                        <a:latin typeface="Tahoma" panose="020B0604030504040204" pitchFamily="34" charset="0"/>
                        <a:ea typeface="Tahoma" panose="020B0604030504040204" pitchFamily="34" charset="0"/>
                        <a:cs typeface="Tahoma" panose="020B0604030504040204" pitchFamily="34" charset="0"/>
                      </a:defRPr>
                    </a:pPr>
                    <a:r>
                      <a:rPr lang="mr-IN" b="1">
                        <a:solidFill>
                          <a:srgbClr val="FF0000"/>
                        </a:solidFill>
                      </a:rPr>
                      <a:t>91%</a:t>
                    </a:r>
                  </a:p>
                </c:rich>
              </c:tx>
              <c:numFmt formatCode="0%" sourceLinked="0"/>
              <c:spPr>
                <a:noFill/>
                <a:ln>
                  <a:noFill/>
                </a:ln>
                <a:effectLst/>
              </c:spPr>
              <c:txPr>
                <a:bodyPr rot="0" spcFirstLastPara="1" vertOverflow="ellipsis" vert="horz" wrap="square" anchor="ctr" anchorCtr="1"/>
                <a:lstStyle/>
                <a:p>
                  <a:pPr>
                    <a:defRPr sz="1400" b="1" i="0" u="none" strike="noStrike" kern="1200" baseline="0">
                      <a:solidFill>
                        <a:srgbClr val="FF0000"/>
                      </a:solidFill>
                      <a:latin typeface="Tahoma" panose="020B0604030504040204" pitchFamily="34" charset="0"/>
                      <a:ea typeface="Tahoma" panose="020B0604030504040204" pitchFamily="34" charset="0"/>
                      <a:cs typeface="Tahoma" panose="020B0604030504040204" pitchFamily="34" charset="0"/>
                    </a:defRPr>
                  </a:pPr>
                  <a:endParaRPr lang="zh-CN"/>
                </a:p>
              </c:txPr>
              <c:dLblPos val="r"/>
              <c:showLegendKey val="0"/>
              <c:showVal val="1"/>
              <c:showCatName val="0"/>
              <c:showSerName val="0"/>
              <c:showPercent val="0"/>
              <c:showBubbleSize val="0"/>
              <c:extLst>
                <c:ext xmlns:c15="http://schemas.microsoft.com/office/drawing/2012/chart" uri="{CE6537A1-D6FC-4f65-9D91-7224C49458BB}">
                  <c15:layout/>
                </c:ext>
              </c:extLst>
            </c:dLbl>
            <c:dLbl>
              <c:idx val="6"/>
              <c:delete val="1"/>
              <c:extLst>
                <c:ext xmlns:c15="http://schemas.microsoft.com/office/drawing/2012/chart" uri="{CE6537A1-D6FC-4f65-9D91-7224C49458BB}"/>
              </c:extLst>
            </c:dLbl>
            <c:dLbl>
              <c:idx val="7"/>
              <c:delete val="1"/>
              <c:extLst>
                <c:ext xmlns:c15="http://schemas.microsoft.com/office/drawing/2012/chart" uri="{CE6537A1-D6FC-4f65-9D91-7224C49458BB}"/>
              </c:extLst>
            </c:dLbl>
            <c:dLbl>
              <c:idx val="8"/>
              <c:delete val="1"/>
              <c:extLst>
                <c:ext xmlns:c15="http://schemas.microsoft.com/office/drawing/2012/chart" uri="{CE6537A1-D6FC-4f65-9D91-7224C49458BB}"/>
              </c:extLst>
            </c:dLbl>
            <c:dLbl>
              <c:idx val="9"/>
              <c:delete val="1"/>
              <c:extLst>
                <c:ext xmlns:c15="http://schemas.microsoft.com/office/drawing/2012/chart" uri="{CE6537A1-D6FC-4f65-9D91-7224C49458BB}"/>
              </c:extLst>
            </c:dLbl>
            <c:dLbl>
              <c:idx val="10"/>
              <c:delete val="1"/>
              <c:extLst>
                <c:ext xmlns:c15="http://schemas.microsoft.com/office/drawing/2012/chart" uri="{CE6537A1-D6FC-4f65-9D91-7224C49458BB}"/>
              </c:extLst>
            </c:dLbl>
            <c:dLbl>
              <c:idx val="11"/>
              <c:delete val="1"/>
              <c:extLst>
                <c:ext xmlns:c15="http://schemas.microsoft.com/office/drawing/2012/chart" uri="{CE6537A1-D6FC-4f65-9D91-7224C49458BB}"/>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Sheet1!$B$2:$B$13</c:f>
              <c:strCache>
                <c:ptCount val="12"/>
                <c:pt idx="0">
                  <c:v>0</c:v>
                </c:pt>
                <c:pt idx="1">
                  <c:v>1K</c:v>
                </c:pt>
                <c:pt idx="2">
                  <c:v>4K</c:v>
                </c:pt>
                <c:pt idx="3">
                  <c:v>8K</c:v>
                </c:pt>
                <c:pt idx="4">
                  <c:v>16K</c:v>
                </c:pt>
                <c:pt idx="5">
                  <c:v>32K</c:v>
                </c:pt>
                <c:pt idx="6">
                  <c:v>64K</c:v>
                </c:pt>
                <c:pt idx="7">
                  <c:v>128K</c:v>
                </c:pt>
                <c:pt idx="8">
                  <c:v>256K</c:v>
                </c:pt>
                <c:pt idx="9">
                  <c:v>512K</c:v>
                </c:pt>
                <c:pt idx="10">
                  <c:v>1M</c:v>
                </c:pt>
                <c:pt idx="11">
                  <c:v>Total</c:v>
                </c:pt>
              </c:strCache>
            </c:strRef>
          </c:cat>
          <c:val>
            <c:numRef>
              <c:f>Sheet1!$C$2:$C$13</c:f>
              <c:numCache>
                <c:formatCode>0.00%</c:formatCode>
                <c:ptCount val="12"/>
                <c:pt idx="0">
                  <c:v>0.0</c:v>
                </c:pt>
                <c:pt idx="1">
                  <c:v>0.3416</c:v>
                </c:pt>
                <c:pt idx="2">
                  <c:v>0.6062</c:v>
                </c:pt>
                <c:pt idx="3">
                  <c:v>0.754</c:v>
                </c:pt>
                <c:pt idx="4">
                  <c:v>0.8398</c:v>
                </c:pt>
                <c:pt idx="5">
                  <c:v>0.9058</c:v>
                </c:pt>
                <c:pt idx="6">
                  <c:v>0.9493</c:v>
                </c:pt>
                <c:pt idx="7">
                  <c:v>0.975</c:v>
                </c:pt>
                <c:pt idx="8">
                  <c:v>0.9883</c:v>
                </c:pt>
                <c:pt idx="9">
                  <c:v>0.9934</c:v>
                </c:pt>
                <c:pt idx="10">
                  <c:v>0.9958</c:v>
                </c:pt>
                <c:pt idx="11">
                  <c:v>1.0</c:v>
                </c:pt>
              </c:numCache>
            </c:numRef>
          </c:val>
          <c:smooth val="0"/>
        </c:ser>
        <c:dLbls>
          <c:dLblPos val="ctr"/>
          <c:showLegendKey val="0"/>
          <c:showVal val="1"/>
          <c:showCatName val="0"/>
          <c:showSerName val="0"/>
          <c:showPercent val="0"/>
          <c:showBubbleSize val="0"/>
        </c:dLbls>
        <c:dropLines>
          <c:spPr>
            <a:ln w="9525" cap="flat" cmpd="sng" algn="ctr">
              <a:solidFill>
                <a:schemeClr val="tx1"/>
              </a:solidFill>
              <a:round/>
            </a:ln>
            <a:effectLst/>
          </c:spPr>
        </c:dropLines>
        <c:marker val="1"/>
        <c:smooth val="0"/>
        <c:axId val="-2091413856"/>
        <c:axId val="-2074924160"/>
      </c:lineChart>
      <c:catAx>
        <c:axId val="-2091413856"/>
        <c:scaling>
          <c:orientation val="minMax"/>
        </c:scaling>
        <c:delete val="0"/>
        <c:axPos val="b"/>
        <c:title>
          <c:tx>
            <c:rich>
              <a:bodyPr rot="0" spcFirstLastPara="1" vertOverflow="ellipsis" vert="horz" wrap="square" anchor="ctr" anchorCtr="1"/>
              <a:lstStyle/>
              <a:p>
                <a:pPr>
                  <a:defRPr sz="1400" b="0" i="0" u="none" strike="noStrike" kern="1200" cap="all" baseline="0">
                    <a:solidFill>
                      <a:schemeClr val="tx1"/>
                    </a:solidFill>
                    <a:latin typeface="Tahoma" panose="020B0604030504040204" pitchFamily="34" charset="0"/>
                    <a:ea typeface="Tahoma" panose="020B0604030504040204" pitchFamily="34" charset="0"/>
                    <a:cs typeface="Tahoma" panose="020B0604030504040204" pitchFamily="34" charset="0"/>
                  </a:defRPr>
                </a:pPr>
                <a:r>
                  <a:rPr lang="en-US"/>
                  <a:t>Flow Size (Bytes)</a:t>
                </a:r>
              </a:p>
            </c:rich>
          </c:tx>
          <c:layout>
            <c:manualLayout>
              <c:xMode val="edge"/>
              <c:yMode val="edge"/>
              <c:x val="0.378379236395459"/>
              <c:y val="0.85158290989196"/>
            </c:manualLayout>
          </c:layout>
          <c:overlay val="0"/>
          <c:spPr>
            <a:noFill/>
            <a:ln>
              <a:noFill/>
            </a:ln>
            <a:effectLst/>
          </c:spPr>
          <c:txPr>
            <a:bodyPr rot="0" spcFirstLastPara="1" vertOverflow="ellipsis" vert="horz" wrap="square" anchor="ctr" anchorCtr="1"/>
            <a:lstStyle/>
            <a:p>
              <a:pPr>
                <a:defRPr sz="1400" b="0" i="0" u="none" strike="noStrike" kern="1200" cap="all"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zh-CN"/>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0" spcFirstLastPara="1" vertOverflow="ellipsis" wrap="square" anchor="ctr" anchorCtr="1"/>
          <a:lstStyle/>
          <a:p>
            <a:pPr>
              <a:defRPr sz="1400" b="0" i="0" u="none" strike="noStrike" kern="1200" spc="2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zh-CN"/>
          </a:p>
        </c:txPr>
        <c:crossAx val="-2074924160"/>
        <c:crosses val="autoZero"/>
        <c:auto val="0"/>
        <c:lblAlgn val="ctr"/>
        <c:lblOffset val="100"/>
        <c:noMultiLvlLbl val="0"/>
      </c:catAx>
      <c:valAx>
        <c:axId val="-2074924160"/>
        <c:scaling>
          <c:orientation val="minMax"/>
          <c:max val="1.0"/>
        </c:scaling>
        <c:delete val="0"/>
        <c:axPos val="l"/>
        <c:title>
          <c:tx>
            <c:rich>
              <a:bodyPr rot="-5400000" spcFirstLastPara="1" vertOverflow="ellipsis" vert="horz" wrap="square" anchor="ctr" anchorCtr="1"/>
              <a:lstStyle/>
              <a:p>
                <a:pPr>
                  <a:defRPr sz="1400" b="0" i="0" u="none" strike="noStrike" kern="1200" cap="all" baseline="0">
                    <a:solidFill>
                      <a:schemeClr val="tx1"/>
                    </a:solidFill>
                    <a:latin typeface="Tahoma" panose="020B0604030504040204" pitchFamily="34" charset="0"/>
                    <a:ea typeface="Tahoma" panose="020B0604030504040204" pitchFamily="34" charset="0"/>
                    <a:cs typeface="Tahoma" panose="020B0604030504040204" pitchFamily="34" charset="0"/>
                  </a:defRPr>
                </a:pPr>
                <a:r>
                  <a:rPr lang="en-US"/>
                  <a:t>CDF</a:t>
                </a:r>
                <a:endParaRPr lang="ko-KR"/>
              </a:p>
            </c:rich>
          </c:tx>
          <c:layout/>
          <c:overlay val="0"/>
          <c:spPr>
            <a:noFill/>
            <a:ln>
              <a:noFill/>
            </a:ln>
            <a:effectLst/>
          </c:spPr>
          <c:txPr>
            <a:bodyPr rot="-5400000" spcFirstLastPara="1" vertOverflow="ellipsis" vert="horz" wrap="square" anchor="ctr" anchorCtr="1"/>
            <a:lstStyle/>
            <a:p>
              <a:pPr>
                <a:defRPr sz="1400" b="0" i="0" u="none" strike="noStrike" kern="1200" cap="all"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zh-CN"/>
            </a:p>
          </c:txPr>
        </c:title>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spc="20" baseline="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zh-CN"/>
          </a:p>
        </c:txPr>
        <c:crossAx val="-2091413856"/>
        <c:crosses val="autoZero"/>
        <c:crossBetween val="between"/>
        <c:majorUnit val="0.2"/>
      </c:valAx>
      <c:spPr>
        <a:solidFill>
          <a:schemeClr val="bg1"/>
        </a:solidFill>
        <a:ln>
          <a:noFill/>
        </a:ln>
        <a:effectLst/>
      </c:spPr>
    </c:plotArea>
    <c:plotVisOnly val="1"/>
    <c:dispBlanksAs val="gap"/>
    <c:showDLblsOverMax val="0"/>
  </c:chart>
  <c:spPr>
    <a:noFill/>
    <a:ln>
      <a:noFill/>
    </a:ln>
    <a:effectLst/>
  </c:spPr>
  <c:txPr>
    <a:bodyPr/>
    <a:lstStyle/>
    <a:p>
      <a:pPr>
        <a:defRPr sz="1400" b="0">
          <a:solidFill>
            <a:schemeClr val="tx1"/>
          </a:solidFill>
          <a:latin typeface="Tahoma" panose="020B0604030504040204" pitchFamily="34" charset="0"/>
          <a:ea typeface="Tahoma" panose="020B0604030504040204" pitchFamily="34" charset="0"/>
          <a:cs typeface="Tahoma" panose="020B0604030504040204" pitchFamily="34" charset="0"/>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0.53099</cdr:x>
      <cdr:y>0.24855</cdr:y>
    </cdr:from>
    <cdr:to>
      <cdr:x>0.53114</cdr:x>
      <cdr:y>0.72389</cdr:y>
    </cdr:to>
    <cdr:cxnSp macro="">
      <cdr:nvCxnSpPr>
        <cdr:cNvPr id="3" name="Straight Connector 2"/>
        <cdr:cNvCxnSpPr/>
      </cdr:nvCxnSpPr>
      <cdr:spPr>
        <a:xfrm xmlns:a="http://schemas.openxmlformats.org/drawingml/2006/main" flipV="1">
          <a:off x="3549091" y="639051"/>
          <a:ext cx="1003" cy="1222155"/>
        </a:xfrm>
        <a:prstGeom xmlns:a="http://schemas.openxmlformats.org/drawingml/2006/main" prst="line">
          <a:avLst/>
        </a:prstGeom>
        <a:ln xmlns:a="http://schemas.openxmlformats.org/drawingml/2006/main" w="76200">
          <a:tailEnd type="none"/>
        </a:ln>
      </cdr:spPr>
      <cdr:style>
        <a:lnRef xmlns:a="http://schemas.openxmlformats.org/drawingml/2006/main" idx="3">
          <a:schemeClr val="accent2"/>
        </a:lnRef>
        <a:fillRef xmlns:a="http://schemas.openxmlformats.org/drawingml/2006/main" idx="0">
          <a:schemeClr val="accent2"/>
        </a:fillRef>
        <a:effectRef xmlns:a="http://schemas.openxmlformats.org/drawingml/2006/main" idx="2">
          <a:schemeClr val="accent2"/>
        </a:effectRef>
        <a:fontRef xmlns:a="http://schemas.openxmlformats.org/drawingml/2006/main" idx="minor">
          <a:schemeClr val="tx1"/>
        </a:fontRef>
      </cdr:style>
    </cdr:cxnSp>
  </cdr:relSizeAnchor>
  <cdr:relSizeAnchor xmlns:cdr="http://schemas.openxmlformats.org/drawingml/2006/chartDrawing">
    <cdr:from>
      <cdr:x>0.51813</cdr:x>
      <cdr:y>0.21346</cdr:y>
    </cdr:from>
    <cdr:to>
      <cdr:x>0.54618</cdr:x>
      <cdr:y>0.27141</cdr:y>
    </cdr:to>
    <cdr:sp macro="" textlink="">
      <cdr:nvSpPr>
        <cdr:cNvPr id="4" name="Flowchart: Summing Junction 3"/>
        <cdr:cNvSpPr/>
      </cdr:nvSpPr>
      <cdr:spPr>
        <a:xfrm xmlns:a="http://schemas.openxmlformats.org/drawingml/2006/main">
          <a:off x="3603205" y="718556"/>
          <a:ext cx="195072" cy="195072"/>
        </a:xfrm>
        <a:prstGeom xmlns:a="http://schemas.openxmlformats.org/drawingml/2006/main" prst="flowChartSummingJunction">
          <a:avLst/>
        </a:prstGeom>
        <a:solidFill xmlns:a="http://schemas.openxmlformats.org/drawingml/2006/main">
          <a:schemeClr val="accent6">
            <a:lumMod val="40000"/>
            <a:lumOff val="60000"/>
          </a:schemeClr>
        </a:solidFill>
        <a:ln xmlns:a="http://schemas.openxmlformats.org/drawingml/2006/main">
          <a:solidFill>
            <a:srgbClr val="FF0000"/>
          </a:solidFill>
        </a:ln>
      </cdr:spPr>
      <cdr:style>
        <a:lnRef xmlns:a="http://schemas.openxmlformats.org/drawingml/2006/main" idx="2">
          <a:schemeClr val="accent6"/>
        </a:lnRef>
        <a:fillRef xmlns:a="http://schemas.openxmlformats.org/drawingml/2006/main" idx="1">
          <a:schemeClr val="lt1"/>
        </a:fillRef>
        <a:effectRef xmlns:a="http://schemas.openxmlformats.org/drawingml/2006/main" idx="0">
          <a:schemeClr val="accent6"/>
        </a:effectRef>
        <a:fontRef xmlns:a="http://schemas.openxmlformats.org/drawingml/2006/main" idx="minor">
          <a:schemeClr val="dk1"/>
        </a:fontRef>
      </cdr:style>
      <cdr:txBody>
        <a:bodyPr xmlns:a="http://schemas.openxmlformats.org/drawingml/2006/main" vertOverflow="clip" rtlCol="0" anchor="ctr"/>
        <a:lstStyle xmlns:a="http://schemas.openxmlformats.org/drawingml/2006/main"/>
        <a:p xmlns:a="http://schemas.openxmlformats.org/drawingml/2006/main">
          <a:endParaRPr lang="ko-K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8CF413-4926-484D-9ECE-FF1A696D7506}" type="datetimeFigureOut">
              <a:rPr kumimoji="1" lang="zh-CN" altLang="en-US" smtClean="0"/>
              <a:t>2018/6/5</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D1008D-0642-0C40-8A68-47FEFE553EBB}" type="slidenum">
              <a:rPr kumimoji="1" lang="zh-CN" altLang="en-US" smtClean="0"/>
              <a:t>‹#›</a:t>
            </a:fld>
            <a:endParaRPr kumimoji="1" lang="zh-CN" altLang="en-US"/>
          </a:p>
        </p:txBody>
      </p:sp>
    </p:spTree>
    <p:extLst>
      <p:ext uri="{BB962C8B-B14F-4D97-AF65-F5344CB8AC3E}">
        <p14:creationId xmlns:p14="http://schemas.microsoft.com/office/powerpoint/2010/main" val="1016473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10EE8A22-9771-4C4A-AC68-E5AED6AEAC83}" type="datetimeFigureOut">
              <a:rPr lang="zh-CN" altLang="en-US"/>
              <a:pPr>
                <a:defRPr/>
              </a:pPr>
              <a:t>2018/6/5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defRPr>
            </a:lvl1pPr>
          </a:lstStyle>
          <a:p>
            <a:pPr>
              <a:defRPr/>
            </a:pPr>
            <a:fld id="{170414AF-CB55-514B-B1E5-389C072EA498}" type="slidenum">
              <a:rPr lang="zh-CN" altLang="en-US"/>
              <a:pPr>
                <a:defRPr/>
              </a:pPr>
              <a:t>‹#›</a:t>
            </a:fld>
            <a:endParaRPr lang="zh-CN" altLang="en-US"/>
          </a:p>
        </p:txBody>
      </p:sp>
    </p:spTree>
    <p:extLst>
      <p:ext uri="{BB962C8B-B14F-4D97-AF65-F5344CB8AC3E}">
        <p14:creationId xmlns:p14="http://schemas.microsoft.com/office/powerpoint/2010/main" val="9179217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21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921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9E64B7F2-7413-724F-BF59-D179FCCB6332}" type="slidenum">
              <a:rPr lang="zh-CN" altLang="en-US">
                <a:latin typeface="Calibri" charset="0"/>
              </a:rPr>
              <a:pPr/>
              <a:t>1</a:t>
            </a:fld>
            <a:endParaRPr lang="zh-CN" altLang="en-US">
              <a:latin typeface="Calibri" charset="0"/>
            </a:endParaRPr>
          </a:p>
        </p:txBody>
      </p:sp>
    </p:spTree>
    <p:extLst>
      <p:ext uri="{BB962C8B-B14F-4D97-AF65-F5344CB8AC3E}">
        <p14:creationId xmlns:p14="http://schemas.microsoft.com/office/powerpoint/2010/main" val="867398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10</a:t>
            </a:fld>
            <a:endParaRPr lang="zh-CN" altLang="en-US">
              <a:latin typeface="Calibri" charset="0"/>
            </a:endParaRPr>
          </a:p>
        </p:txBody>
      </p:sp>
    </p:spTree>
    <p:extLst>
      <p:ext uri="{BB962C8B-B14F-4D97-AF65-F5344CB8AC3E}">
        <p14:creationId xmlns:p14="http://schemas.microsoft.com/office/powerpoint/2010/main" val="43457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11</a:t>
            </a:fld>
            <a:endParaRPr lang="zh-CN" altLang="en-US">
              <a:latin typeface="Calibri" charset="0"/>
            </a:endParaRPr>
          </a:p>
        </p:txBody>
      </p:sp>
    </p:spTree>
    <p:extLst>
      <p:ext uri="{BB962C8B-B14F-4D97-AF65-F5344CB8AC3E}">
        <p14:creationId xmlns:p14="http://schemas.microsoft.com/office/powerpoint/2010/main" val="318120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12</a:t>
            </a:fld>
            <a:endParaRPr lang="zh-CN" altLang="en-US">
              <a:latin typeface="Calibri" charset="0"/>
            </a:endParaRPr>
          </a:p>
        </p:txBody>
      </p:sp>
    </p:spTree>
    <p:extLst>
      <p:ext uri="{BB962C8B-B14F-4D97-AF65-F5344CB8AC3E}">
        <p14:creationId xmlns:p14="http://schemas.microsoft.com/office/powerpoint/2010/main" val="1015708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本文描述了一种设计、实现和正式验证操作系统内核功能正确性的方法（</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），它具有高度的验证自动化和低验证负担。</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的界面设计在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上，一个类</a:t>
            </a:r>
            <a:r>
              <a:rPr lang="en-US" altLang="zh-CN" sz="1200" b="0" i="0" kern="1200" dirty="0" err="1"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引入了三个关键思想来实现证明自动化：</a:t>
            </a:r>
          </a:p>
          <a:p>
            <a:r>
              <a:rPr lang="zh-CN" altLang="en-US" sz="1200" b="0" i="0" kern="1200" dirty="0" smtClean="0">
                <a:solidFill>
                  <a:schemeClr val="tx1"/>
                </a:solidFill>
                <a:effectLst/>
                <a:latin typeface="+mn-lt"/>
                <a:ea typeface="+mn-ea"/>
                <a:cs typeface="+mn-cs"/>
              </a:rPr>
              <a:t>它限定了内核接口以避免无限循环或递归</a:t>
            </a:r>
          </a:p>
          <a:p>
            <a:r>
              <a:rPr lang="zh-CN" altLang="en-US" sz="1200" b="0" i="0" kern="1200" dirty="0" smtClean="0">
                <a:solidFill>
                  <a:schemeClr val="tx1"/>
                </a:solidFill>
                <a:effectLst/>
                <a:latin typeface="+mn-lt"/>
                <a:ea typeface="+mn-ea"/>
                <a:cs typeface="+mn-cs"/>
              </a:rPr>
              <a:t>它分离内核和用户地址空间以简化关于虚拟内存的推理</a:t>
            </a:r>
          </a:p>
          <a:p>
            <a:r>
              <a:rPr lang="zh-CN" altLang="en-US" sz="1200" b="0" i="0" kern="1200" dirty="0" smtClean="0">
                <a:solidFill>
                  <a:schemeClr val="tx1"/>
                </a:solidFill>
                <a:effectLst/>
                <a:latin typeface="+mn-lt"/>
                <a:ea typeface="+mn-ea"/>
                <a:cs typeface="+mn-cs"/>
              </a:rPr>
              <a:t>它在</a:t>
            </a: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中间表示级别执行验证以避免建模的复杂</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语义</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Z3 SMT</a:t>
            </a:r>
            <a:r>
              <a:rPr lang="zh-CN" altLang="en-US" sz="1200" b="0" i="0" kern="1200" dirty="0" smtClean="0">
                <a:solidFill>
                  <a:schemeClr val="tx1"/>
                </a:solidFill>
                <a:effectLst/>
                <a:latin typeface="+mn-lt"/>
                <a:ea typeface="+mn-ea"/>
                <a:cs typeface="+mn-cs"/>
              </a:rPr>
              <a:t>解算器来验证</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的实施。实验过程中共检查了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个系统调用和相关陷阱处理，其可以避免类似在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中发现的错误，并且这种检测的消耗不大</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13</a:t>
            </a:fld>
            <a:endParaRPr lang="zh-CN" altLang="en-US">
              <a:latin typeface="Calibri" charset="0"/>
            </a:endParaRPr>
          </a:p>
        </p:txBody>
      </p:sp>
    </p:spTree>
    <p:extLst>
      <p:ext uri="{BB962C8B-B14F-4D97-AF65-F5344CB8AC3E}">
        <p14:creationId xmlns:p14="http://schemas.microsoft.com/office/powerpoint/2010/main" val="43767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本文描述了一种设计、实现和正式验证操作系统内核功能正确性的方法（</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），它具有高度的验证自动化和低验证负担。</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的界面设计在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上，一个类</a:t>
            </a:r>
            <a:r>
              <a:rPr lang="en-US" altLang="zh-CN" sz="1200" b="0" i="0" kern="1200" dirty="0" err="1"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引入了三个关键思想来实现证明自动化：</a:t>
            </a:r>
          </a:p>
          <a:p>
            <a:r>
              <a:rPr lang="zh-CN" altLang="en-US" sz="1200" b="0" i="0" kern="1200" dirty="0" smtClean="0">
                <a:solidFill>
                  <a:schemeClr val="tx1"/>
                </a:solidFill>
                <a:effectLst/>
                <a:latin typeface="+mn-lt"/>
                <a:ea typeface="+mn-ea"/>
                <a:cs typeface="+mn-cs"/>
              </a:rPr>
              <a:t>它限定了内核接口以避免无限循环或递归</a:t>
            </a:r>
          </a:p>
          <a:p>
            <a:r>
              <a:rPr lang="zh-CN" altLang="en-US" sz="1200" b="0" i="0" kern="1200" dirty="0" smtClean="0">
                <a:solidFill>
                  <a:schemeClr val="tx1"/>
                </a:solidFill>
                <a:effectLst/>
                <a:latin typeface="+mn-lt"/>
                <a:ea typeface="+mn-ea"/>
                <a:cs typeface="+mn-cs"/>
              </a:rPr>
              <a:t>它分离内核和用户地址空间以简化关于虚拟内存的推理</a:t>
            </a:r>
          </a:p>
          <a:p>
            <a:r>
              <a:rPr lang="zh-CN" altLang="en-US" sz="1200" b="0" i="0" kern="1200" dirty="0" smtClean="0">
                <a:solidFill>
                  <a:schemeClr val="tx1"/>
                </a:solidFill>
                <a:effectLst/>
                <a:latin typeface="+mn-lt"/>
                <a:ea typeface="+mn-ea"/>
                <a:cs typeface="+mn-cs"/>
              </a:rPr>
              <a:t>它在</a:t>
            </a: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中间表示级别执行验证以避免建模的复杂</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语义</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Z3 SMT</a:t>
            </a:r>
            <a:r>
              <a:rPr lang="zh-CN" altLang="en-US" sz="1200" b="0" i="0" kern="1200" dirty="0" smtClean="0">
                <a:solidFill>
                  <a:schemeClr val="tx1"/>
                </a:solidFill>
                <a:effectLst/>
                <a:latin typeface="+mn-lt"/>
                <a:ea typeface="+mn-ea"/>
                <a:cs typeface="+mn-cs"/>
              </a:rPr>
              <a:t>解算器来验证</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的实施。实验过程中共检查了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个系统调用和相关陷阱处理，其可以避免类似在</a:t>
            </a:r>
            <a:r>
              <a:rPr lang="en-US" altLang="zh-CN" sz="1200" b="0" i="0" kern="1200" dirty="0" smtClean="0">
                <a:solidFill>
                  <a:schemeClr val="tx1"/>
                </a:solidFill>
                <a:effectLst/>
                <a:latin typeface="+mn-lt"/>
                <a:ea typeface="+mn-ea"/>
                <a:cs typeface="+mn-cs"/>
              </a:rPr>
              <a:t>xv6</a:t>
            </a:r>
            <a:r>
              <a:rPr lang="zh-CN" altLang="en-US" sz="1200" b="0" i="0" kern="1200" smtClean="0">
                <a:solidFill>
                  <a:schemeClr val="tx1"/>
                </a:solidFill>
                <a:effectLst/>
                <a:latin typeface="+mn-lt"/>
                <a:ea typeface="+mn-ea"/>
                <a:cs typeface="+mn-cs"/>
              </a:rPr>
              <a:t>中发现的错误，并且这种检测的消耗不大</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14</a:t>
            </a:fld>
            <a:endParaRPr lang="zh-CN" altLang="en-US">
              <a:latin typeface="Calibri" charset="0"/>
            </a:endParaRPr>
          </a:p>
        </p:txBody>
      </p:sp>
    </p:spTree>
    <p:extLst>
      <p:ext uri="{BB962C8B-B14F-4D97-AF65-F5344CB8AC3E}">
        <p14:creationId xmlns:p14="http://schemas.microsoft.com/office/powerpoint/2010/main" val="412411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本文描述了一种设计、实现和正式验证操作系统内核功能正确性的方法（</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），它具有高度的验证自动化和低验证负担。</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的界面设计在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上，一个类</a:t>
            </a:r>
            <a:r>
              <a:rPr lang="en-US" altLang="zh-CN" sz="1200" b="0" i="0" kern="1200" dirty="0" err="1"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引入了三个关键思想来实现证明自动化：</a:t>
            </a:r>
          </a:p>
          <a:p>
            <a:r>
              <a:rPr lang="zh-CN" altLang="en-US" sz="1200" b="0" i="0" kern="1200" dirty="0" smtClean="0">
                <a:solidFill>
                  <a:schemeClr val="tx1"/>
                </a:solidFill>
                <a:effectLst/>
                <a:latin typeface="+mn-lt"/>
                <a:ea typeface="+mn-ea"/>
                <a:cs typeface="+mn-cs"/>
              </a:rPr>
              <a:t>它限定了内核接口以避免无限循环或递归</a:t>
            </a:r>
          </a:p>
          <a:p>
            <a:r>
              <a:rPr lang="zh-CN" altLang="en-US" sz="1200" b="0" i="0" kern="1200" dirty="0" smtClean="0">
                <a:solidFill>
                  <a:schemeClr val="tx1"/>
                </a:solidFill>
                <a:effectLst/>
                <a:latin typeface="+mn-lt"/>
                <a:ea typeface="+mn-ea"/>
                <a:cs typeface="+mn-cs"/>
              </a:rPr>
              <a:t>它分离内核和用户地址空间以简化关于虚拟内存的推理</a:t>
            </a:r>
          </a:p>
          <a:p>
            <a:r>
              <a:rPr lang="zh-CN" altLang="en-US" sz="1200" b="0" i="0" kern="1200" dirty="0" smtClean="0">
                <a:solidFill>
                  <a:schemeClr val="tx1"/>
                </a:solidFill>
                <a:effectLst/>
                <a:latin typeface="+mn-lt"/>
                <a:ea typeface="+mn-ea"/>
                <a:cs typeface="+mn-cs"/>
              </a:rPr>
              <a:t>它在</a:t>
            </a: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中间表示级别执行验证以避免建模的复杂</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语义</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Z3 SMT</a:t>
            </a:r>
            <a:r>
              <a:rPr lang="zh-CN" altLang="en-US" sz="1200" b="0" i="0" kern="1200" dirty="0" smtClean="0">
                <a:solidFill>
                  <a:schemeClr val="tx1"/>
                </a:solidFill>
                <a:effectLst/>
                <a:latin typeface="+mn-lt"/>
                <a:ea typeface="+mn-ea"/>
                <a:cs typeface="+mn-cs"/>
              </a:rPr>
              <a:t>解算器来验证</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的实施。实验过程中共检查了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个系统调用和相关陷阱处理，其可以避免类似在</a:t>
            </a:r>
            <a:r>
              <a:rPr lang="en-US" altLang="zh-CN" sz="1200" b="0" i="0" kern="1200" dirty="0" smtClean="0">
                <a:solidFill>
                  <a:schemeClr val="tx1"/>
                </a:solidFill>
                <a:effectLst/>
                <a:latin typeface="+mn-lt"/>
                <a:ea typeface="+mn-ea"/>
                <a:cs typeface="+mn-cs"/>
              </a:rPr>
              <a:t>xv6</a:t>
            </a:r>
            <a:r>
              <a:rPr lang="zh-CN" altLang="en-US" sz="1200" b="0" i="0" kern="1200" smtClean="0">
                <a:solidFill>
                  <a:schemeClr val="tx1"/>
                </a:solidFill>
                <a:effectLst/>
                <a:latin typeface="+mn-lt"/>
                <a:ea typeface="+mn-ea"/>
                <a:cs typeface="+mn-cs"/>
              </a:rPr>
              <a:t>中发现的错误，并且这种检测的消耗不大</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15</a:t>
            </a:fld>
            <a:endParaRPr lang="zh-CN" altLang="en-US">
              <a:latin typeface="Calibri" charset="0"/>
            </a:endParaRPr>
          </a:p>
        </p:txBody>
      </p:sp>
    </p:spTree>
    <p:extLst>
      <p:ext uri="{BB962C8B-B14F-4D97-AF65-F5344CB8AC3E}">
        <p14:creationId xmlns:p14="http://schemas.microsoft.com/office/powerpoint/2010/main" val="1317978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本文描述了一种设计、实现和正式验证操作系统内核功能正确性的方法（</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），它具有高度的验证自动化和低验证负担。</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的界面设计在</a:t>
            </a:r>
            <a:r>
              <a:rPr lang="en-US" altLang="zh-CN" sz="1200" b="0" i="0" kern="1200" dirty="0" smtClean="0">
                <a:solidFill>
                  <a:schemeClr val="tx1"/>
                </a:solidFill>
                <a:effectLst/>
                <a:latin typeface="+mn-lt"/>
                <a:ea typeface="+mn-ea"/>
                <a:cs typeface="+mn-cs"/>
              </a:rPr>
              <a:t>xv6</a:t>
            </a:r>
            <a:r>
              <a:rPr lang="zh-CN" altLang="en-US" sz="1200" b="0" i="0" kern="1200" dirty="0" smtClean="0">
                <a:solidFill>
                  <a:schemeClr val="tx1"/>
                </a:solidFill>
                <a:effectLst/>
                <a:latin typeface="+mn-lt"/>
                <a:ea typeface="+mn-ea"/>
                <a:cs typeface="+mn-cs"/>
              </a:rPr>
              <a:t>上，一个类</a:t>
            </a:r>
            <a:r>
              <a:rPr lang="en-US" altLang="zh-CN" sz="1200" b="0" i="0" kern="1200" dirty="0" err="1" smtClean="0">
                <a:solidFill>
                  <a:schemeClr val="tx1"/>
                </a:solidFill>
                <a:effectLst/>
                <a:latin typeface="+mn-lt"/>
                <a:ea typeface="+mn-ea"/>
                <a:cs typeface="+mn-cs"/>
              </a:rPr>
              <a:t>unix</a:t>
            </a:r>
            <a:r>
              <a:rPr lang="zh-CN" altLang="en-US" sz="1200" b="0" i="0" kern="1200" dirty="0" smtClean="0">
                <a:solidFill>
                  <a:schemeClr val="tx1"/>
                </a:solidFill>
                <a:effectLst/>
                <a:latin typeface="+mn-lt"/>
                <a:ea typeface="+mn-ea"/>
                <a:cs typeface="+mn-cs"/>
              </a:rPr>
              <a:t>操作系统。</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引入了三个关键思想来实现证明自动化：</a:t>
            </a:r>
          </a:p>
          <a:p>
            <a:r>
              <a:rPr lang="zh-CN" altLang="en-US" sz="1200" b="0" i="0" kern="1200" dirty="0" smtClean="0">
                <a:solidFill>
                  <a:schemeClr val="tx1"/>
                </a:solidFill>
                <a:effectLst/>
                <a:latin typeface="+mn-lt"/>
                <a:ea typeface="+mn-ea"/>
                <a:cs typeface="+mn-cs"/>
              </a:rPr>
              <a:t>它限定了内核接口以避免无限循环或递归</a:t>
            </a:r>
          </a:p>
          <a:p>
            <a:r>
              <a:rPr lang="zh-CN" altLang="en-US" sz="1200" b="0" i="0" kern="1200" dirty="0" smtClean="0">
                <a:solidFill>
                  <a:schemeClr val="tx1"/>
                </a:solidFill>
                <a:effectLst/>
                <a:latin typeface="+mn-lt"/>
                <a:ea typeface="+mn-ea"/>
                <a:cs typeface="+mn-cs"/>
              </a:rPr>
              <a:t>它分离内核和用户地址空间以简化关于虚拟内存的推理</a:t>
            </a:r>
          </a:p>
          <a:p>
            <a:r>
              <a:rPr lang="zh-CN" altLang="en-US" sz="1200" b="0" i="0" kern="1200" dirty="0" smtClean="0">
                <a:solidFill>
                  <a:schemeClr val="tx1"/>
                </a:solidFill>
                <a:effectLst/>
                <a:latin typeface="+mn-lt"/>
                <a:ea typeface="+mn-ea"/>
                <a:cs typeface="+mn-cs"/>
              </a:rPr>
              <a:t>它在</a:t>
            </a:r>
            <a:r>
              <a:rPr lang="en-US" altLang="zh-CN" sz="1200" b="0" i="0" kern="1200" dirty="0" smtClean="0">
                <a:solidFill>
                  <a:schemeClr val="tx1"/>
                </a:solidFill>
                <a:effectLst/>
                <a:latin typeface="+mn-lt"/>
                <a:ea typeface="+mn-ea"/>
                <a:cs typeface="+mn-cs"/>
              </a:rPr>
              <a:t>LLVM</a:t>
            </a:r>
            <a:r>
              <a:rPr lang="zh-CN" altLang="en-US" sz="1200" b="0" i="0" kern="1200" dirty="0" smtClean="0">
                <a:solidFill>
                  <a:schemeClr val="tx1"/>
                </a:solidFill>
                <a:effectLst/>
                <a:latin typeface="+mn-lt"/>
                <a:ea typeface="+mn-ea"/>
                <a:cs typeface="+mn-cs"/>
              </a:rPr>
              <a:t>中间表示级别执行验证以避免建模的复杂</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语义</a:t>
            </a:r>
          </a:p>
          <a:p>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使用</a:t>
            </a:r>
            <a:r>
              <a:rPr lang="en-US" altLang="zh-CN" sz="1200" b="0" i="0" kern="1200" dirty="0" smtClean="0">
                <a:solidFill>
                  <a:schemeClr val="tx1"/>
                </a:solidFill>
                <a:effectLst/>
                <a:latin typeface="+mn-lt"/>
                <a:ea typeface="+mn-ea"/>
                <a:cs typeface="+mn-cs"/>
              </a:rPr>
              <a:t>Z3 SMT</a:t>
            </a:r>
            <a:r>
              <a:rPr lang="zh-CN" altLang="en-US" sz="1200" b="0" i="0" kern="1200" dirty="0" smtClean="0">
                <a:solidFill>
                  <a:schemeClr val="tx1"/>
                </a:solidFill>
                <a:effectLst/>
                <a:latin typeface="+mn-lt"/>
                <a:ea typeface="+mn-ea"/>
                <a:cs typeface="+mn-cs"/>
              </a:rPr>
              <a:t>解算器来验证</a:t>
            </a:r>
            <a:r>
              <a:rPr lang="en-US" altLang="zh-CN" sz="1200" b="0" i="0" kern="1200" dirty="0" err="1" smtClean="0">
                <a:solidFill>
                  <a:schemeClr val="tx1"/>
                </a:solidFill>
                <a:effectLst/>
                <a:latin typeface="+mn-lt"/>
                <a:ea typeface="+mn-ea"/>
                <a:cs typeface="+mn-cs"/>
              </a:rPr>
              <a:t>Hyperkernel</a:t>
            </a:r>
            <a:r>
              <a:rPr lang="zh-CN" altLang="en-US" sz="1200" b="0" i="0" kern="1200" dirty="0" smtClean="0">
                <a:solidFill>
                  <a:schemeClr val="tx1"/>
                </a:solidFill>
                <a:effectLst/>
                <a:latin typeface="+mn-lt"/>
                <a:ea typeface="+mn-ea"/>
                <a:cs typeface="+mn-cs"/>
              </a:rPr>
              <a:t>的实施。实验过程中共检查了</a:t>
            </a:r>
            <a:r>
              <a:rPr lang="en-US" altLang="zh-CN" sz="1200" b="0" i="0" kern="1200" dirty="0" smtClean="0">
                <a:solidFill>
                  <a:schemeClr val="tx1"/>
                </a:solidFill>
                <a:effectLst/>
                <a:latin typeface="+mn-lt"/>
                <a:ea typeface="+mn-ea"/>
                <a:cs typeface="+mn-cs"/>
              </a:rPr>
              <a:t>50</a:t>
            </a:r>
            <a:r>
              <a:rPr lang="zh-CN" altLang="en-US" sz="1200" b="0" i="0" kern="1200" dirty="0" smtClean="0">
                <a:solidFill>
                  <a:schemeClr val="tx1"/>
                </a:solidFill>
                <a:effectLst/>
                <a:latin typeface="+mn-lt"/>
                <a:ea typeface="+mn-ea"/>
                <a:cs typeface="+mn-cs"/>
              </a:rPr>
              <a:t>个系统调用和相关陷阱处理，其可以避免类似在</a:t>
            </a:r>
            <a:r>
              <a:rPr lang="en-US" altLang="zh-CN" sz="1200" b="0" i="0" kern="1200" dirty="0" smtClean="0">
                <a:solidFill>
                  <a:schemeClr val="tx1"/>
                </a:solidFill>
                <a:effectLst/>
                <a:latin typeface="+mn-lt"/>
                <a:ea typeface="+mn-ea"/>
                <a:cs typeface="+mn-cs"/>
              </a:rPr>
              <a:t>xv6</a:t>
            </a:r>
            <a:r>
              <a:rPr lang="zh-CN" altLang="en-US" sz="1200" b="0" i="0" kern="1200" smtClean="0">
                <a:solidFill>
                  <a:schemeClr val="tx1"/>
                </a:solidFill>
                <a:effectLst/>
                <a:latin typeface="+mn-lt"/>
                <a:ea typeface="+mn-ea"/>
                <a:cs typeface="+mn-cs"/>
              </a:rPr>
              <a:t>中发现的错误，并且这种检测的消耗不大</a:t>
            </a:r>
          </a:p>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16</a:t>
            </a:fld>
            <a:endParaRPr lang="zh-CN" altLang="en-US">
              <a:latin typeface="Calibri" charset="0"/>
            </a:endParaRPr>
          </a:p>
        </p:txBody>
      </p:sp>
    </p:spTree>
    <p:extLst>
      <p:ext uri="{BB962C8B-B14F-4D97-AF65-F5344CB8AC3E}">
        <p14:creationId xmlns:p14="http://schemas.microsoft.com/office/powerpoint/2010/main" val="769389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是一种能为应用程序提供直接但安全访问硬件能力（比如页表、快表等等）的系统。其在现代处理器中使用虚拟化硬件来提供过程，而非机器抽象。它由一个小型内核模块组成，该模块初始化虚拟化硬件并协调与内核的交互，以及一个帮助应用程序管理特权硬件功能的用户级库。</a:t>
            </a:r>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17</a:t>
            </a:fld>
            <a:endParaRPr lang="zh-CN" altLang="en-US">
              <a:latin typeface="Calibri" charset="0"/>
            </a:endParaRPr>
          </a:p>
        </p:txBody>
      </p:sp>
    </p:spTree>
    <p:extLst>
      <p:ext uri="{BB962C8B-B14F-4D97-AF65-F5344CB8AC3E}">
        <p14:creationId xmlns:p14="http://schemas.microsoft.com/office/powerpoint/2010/main" val="950484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18</a:t>
            </a:fld>
            <a:endParaRPr lang="zh-CN" altLang="en-US">
              <a:latin typeface="Calibri" charset="0"/>
            </a:endParaRPr>
          </a:p>
        </p:txBody>
      </p:sp>
    </p:spTree>
    <p:extLst>
      <p:ext uri="{BB962C8B-B14F-4D97-AF65-F5344CB8AC3E}">
        <p14:creationId xmlns:p14="http://schemas.microsoft.com/office/powerpoint/2010/main" val="1268202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给普通的用户应用程序一个对于</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特性的安全高效的访问权限，而一般传统情况只有操作系统才能对内核进行访问。 它通过充分利用现代硬件虚拟化，使得在一个并非特权级别的情形下直接执行特权指令，使用</a:t>
            </a:r>
            <a:r>
              <a:rPr lang="en-US" altLang="zh-CN" sz="1200" b="0" i="0" kern="1200" dirty="0" smtClean="0">
                <a:solidFill>
                  <a:schemeClr val="tx1"/>
                </a:solidFill>
                <a:effectLst/>
                <a:latin typeface="+mn-lt"/>
                <a:ea typeface="+mn-ea"/>
                <a:cs typeface="+mn-cs"/>
              </a:rPr>
              <a:t>Intel</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VT-x</a:t>
            </a:r>
            <a:r>
              <a:rPr lang="zh-CN" altLang="en-US" sz="1200" b="0" i="0" kern="1200" dirty="0" smtClean="0">
                <a:solidFill>
                  <a:schemeClr val="tx1"/>
                </a:solidFill>
                <a:effectLst/>
                <a:latin typeface="+mn-lt"/>
                <a:ea typeface="+mn-ea"/>
                <a:cs typeface="+mn-cs"/>
              </a:rPr>
              <a:t>虚拟化架构将异常，虚拟内存，特权模式，和分段机制的访问使用权限暴露出来。 通过在用户级使得这些硬件机制可以访问使用，</a:t>
            </a:r>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使得不用对内核进行专门的修改就可以部署全新的系统这种情形变得很方便。</a:t>
            </a:r>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19</a:t>
            </a:fld>
            <a:endParaRPr lang="zh-CN" altLang="en-US">
              <a:latin typeface="Calibri" charset="0"/>
            </a:endParaRPr>
          </a:p>
        </p:txBody>
      </p:sp>
    </p:spTree>
    <p:extLst>
      <p:ext uri="{BB962C8B-B14F-4D97-AF65-F5344CB8AC3E}">
        <p14:creationId xmlns:p14="http://schemas.microsoft.com/office/powerpoint/2010/main" val="2088540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26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11267"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AD5CACB0-5ECE-664F-9773-B5D7201D3DE1}" type="slidenum">
              <a:rPr lang="zh-CN" altLang="en-US">
                <a:latin typeface="Calibri" charset="0"/>
              </a:rPr>
              <a:pPr/>
              <a:t>2</a:t>
            </a:fld>
            <a:endParaRPr lang="zh-CN" altLang="en-US">
              <a:latin typeface="Calibri" charset="0"/>
            </a:endParaRPr>
          </a:p>
        </p:txBody>
      </p:sp>
    </p:spTree>
    <p:extLst>
      <p:ext uri="{BB962C8B-B14F-4D97-AF65-F5344CB8AC3E}">
        <p14:creationId xmlns:p14="http://schemas.microsoft.com/office/powerpoint/2010/main" val="1630634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将</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分为两种操作模式，分别是</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模式。</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模式通常用来运行虚拟内存管理，除了能使新的指令来操作</a:t>
            </a:r>
            <a:r>
              <a:rPr lang="en-US" altLang="zh-CN" sz="1200" b="0" i="0" kern="1200" dirty="0" smtClean="0">
                <a:solidFill>
                  <a:schemeClr val="tx1"/>
                </a:solidFill>
                <a:effectLst/>
                <a:latin typeface="+mn-lt"/>
                <a:ea typeface="+mn-ea"/>
                <a:cs typeface="+mn-cs"/>
              </a:rPr>
              <a:t>VT-x</a:t>
            </a:r>
            <a:r>
              <a:rPr lang="zh-CN" altLang="en-US" sz="1200" b="0" i="0" kern="1200" dirty="0" smtClean="0">
                <a:solidFill>
                  <a:schemeClr val="tx1"/>
                </a:solidFill>
                <a:effectLst/>
                <a:latin typeface="+mn-lt"/>
                <a:ea typeface="+mn-ea"/>
                <a:cs typeface="+mn-cs"/>
              </a:rPr>
              <a:t>并不改变</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的性能，而</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模式限制</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性能，用来运行虚拟化的客户操作系统。两者的转换依靠硬件管理。</a:t>
            </a:r>
          </a:p>
          <a:p>
            <a:r>
              <a:rPr lang="zh-CN" altLang="en-US" sz="1200" b="0" i="0" kern="1200" dirty="0" smtClean="0">
                <a:solidFill>
                  <a:schemeClr val="tx1"/>
                </a:solidFill>
                <a:effectLst/>
                <a:latin typeface="+mn-lt"/>
                <a:ea typeface="+mn-ea"/>
                <a:cs typeface="+mn-cs"/>
              </a:rPr>
              <a:t>如图所示，在</a:t>
            </a:r>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下面的进程可以通过</a:t>
            </a:r>
            <a:r>
              <a:rPr lang="en-US" altLang="zh-CN" sz="1200" b="0" i="0" kern="1200" dirty="0" err="1" smtClean="0">
                <a:solidFill>
                  <a:schemeClr val="tx1"/>
                </a:solidFill>
                <a:effectLst/>
                <a:latin typeface="+mn-lt"/>
                <a:ea typeface="+mn-ea"/>
                <a:cs typeface="+mn-cs"/>
              </a:rPr>
              <a:t>libDune</a:t>
            </a:r>
            <a:r>
              <a:rPr lang="zh-CN" altLang="en-US" sz="1200" b="0" i="0" kern="1200" dirty="0" smtClean="0">
                <a:solidFill>
                  <a:schemeClr val="tx1"/>
                </a:solidFill>
                <a:effectLst/>
                <a:latin typeface="+mn-lt"/>
                <a:ea typeface="+mn-ea"/>
                <a:cs typeface="+mn-cs"/>
              </a:rPr>
              <a:t>运行在</a:t>
            </a:r>
            <a:r>
              <a:rPr lang="en-US" altLang="zh-CN" sz="1200" b="0" i="0" kern="1200" dirty="0" smtClean="0">
                <a:solidFill>
                  <a:schemeClr val="tx1"/>
                </a:solidFill>
                <a:effectLst/>
                <a:latin typeface="+mn-lt"/>
                <a:ea typeface="+mn-ea"/>
                <a:cs typeface="+mn-cs"/>
              </a:rPr>
              <a:t>ring0</a:t>
            </a:r>
            <a:r>
              <a:rPr lang="zh-CN" altLang="en-US" sz="1200" b="0" i="0" kern="1200" dirty="0" smtClean="0">
                <a:solidFill>
                  <a:schemeClr val="tx1"/>
                </a:solidFill>
                <a:effectLst/>
                <a:latin typeface="+mn-lt"/>
                <a:ea typeface="+mn-ea"/>
                <a:cs typeface="+mn-cs"/>
              </a:rPr>
              <a:t>态，属于</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，而正常进程是运行在</a:t>
            </a:r>
            <a:r>
              <a:rPr lang="en-US" altLang="zh-CN" sz="1200" b="0" i="0" kern="1200" dirty="0" smtClean="0">
                <a:solidFill>
                  <a:schemeClr val="tx1"/>
                </a:solidFill>
                <a:effectLst/>
                <a:latin typeface="+mn-lt"/>
                <a:ea typeface="+mn-ea"/>
                <a:cs typeface="+mn-cs"/>
              </a:rPr>
              <a:t>ring3</a:t>
            </a:r>
            <a:r>
              <a:rPr lang="zh-CN" altLang="en-US" sz="1200" b="0" i="0" kern="1200" dirty="0" smtClean="0">
                <a:solidFill>
                  <a:schemeClr val="tx1"/>
                </a:solidFill>
                <a:effectLst/>
                <a:latin typeface="+mn-lt"/>
                <a:ea typeface="+mn-ea"/>
                <a:cs typeface="+mn-cs"/>
              </a:rPr>
              <a:t>态 </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20</a:t>
            </a:fld>
            <a:endParaRPr lang="zh-CN" altLang="en-US">
              <a:latin typeface="Calibri" charset="0"/>
            </a:endParaRPr>
          </a:p>
        </p:txBody>
      </p:sp>
    </p:spTree>
    <p:extLst>
      <p:ext uri="{BB962C8B-B14F-4D97-AF65-F5344CB8AC3E}">
        <p14:creationId xmlns:p14="http://schemas.microsoft.com/office/powerpoint/2010/main" val="164639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在内核支持方面，</a:t>
            </a:r>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的核心是一个管理</a:t>
            </a:r>
            <a:r>
              <a:rPr lang="en-US" altLang="zh-CN" sz="1200" b="0" i="0" kern="1200" dirty="0" err="1" smtClean="0">
                <a:solidFill>
                  <a:schemeClr val="tx1"/>
                </a:solidFill>
                <a:effectLst/>
                <a:latin typeface="+mn-lt"/>
                <a:ea typeface="+mn-ea"/>
                <a:cs typeface="+mn-cs"/>
              </a:rPr>
              <a:t>Vt</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内核模块，对于高优先级的硬件特性有更高的权限，在管理内存，暴露特权级硬件的接口和保留访问内核接口的权限。</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21</a:t>
            </a:fld>
            <a:endParaRPr lang="zh-CN" altLang="en-US">
              <a:latin typeface="Calibri" charset="0"/>
            </a:endParaRPr>
          </a:p>
        </p:txBody>
      </p:sp>
    </p:spTree>
    <p:extLst>
      <p:ext uri="{BB962C8B-B14F-4D97-AF65-F5344CB8AC3E}">
        <p14:creationId xmlns:p14="http://schemas.microsoft.com/office/powerpoint/2010/main" val="232750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将</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分为两种操作模式，分别是</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模式。</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模式通常用来运行虚拟内存管理，除了能使新的指令来操作</a:t>
            </a:r>
            <a:r>
              <a:rPr lang="en-US" altLang="zh-CN" sz="1200" b="0" i="0" kern="1200" dirty="0" smtClean="0">
                <a:solidFill>
                  <a:schemeClr val="tx1"/>
                </a:solidFill>
                <a:effectLst/>
                <a:latin typeface="+mn-lt"/>
                <a:ea typeface="+mn-ea"/>
                <a:cs typeface="+mn-cs"/>
              </a:rPr>
              <a:t>VT-x</a:t>
            </a:r>
            <a:r>
              <a:rPr lang="zh-CN" altLang="en-US" sz="1200" b="0" i="0" kern="1200" dirty="0" smtClean="0">
                <a:solidFill>
                  <a:schemeClr val="tx1"/>
                </a:solidFill>
                <a:effectLst/>
                <a:latin typeface="+mn-lt"/>
                <a:ea typeface="+mn-ea"/>
                <a:cs typeface="+mn-cs"/>
              </a:rPr>
              <a:t>并不改变</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的性能，而</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模式限制</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性能，用来运行虚拟化的客户操作系统。两者的转换依靠硬件管理。</a:t>
            </a:r>
          </a:p>
          <a:p>
            <a:r>
              <a:rPr lang="zh-CN" altLang="en-US" sz="1200" b="0" i="0" kern="1200" dirty="0" smtClean="0">
                <a:solidFill>
                  <a:schemeClr val="tx1"/>
                </a:solidFill>
                <a:effectLst/>
                <a:latin typeface="+mn-lt"/>
                <a:ea typeface="+mn-ea"/>
                <a:cs typeface="+mn-cs"/>
              </a:rPr>
              <a:t>如图所示，在</a:t>
            </a:r>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下面的进程可以通过</a:t>
            </a:r>
            <a:r>
              <a:rPr lang="en-US" altLang="zh-CN" sz="1200" b="0" i="0" kern="1200" dirty="0" err="1" smtClean="0">
                <a:solidFill>
                  <a:schemeClr val="tx1"/>
                </a:solidFill>
                <a:effectLst/>
                <a:latin typeface="+mn-lt"/>
                <a:ea typeface="+mn-ea"/>
                <a:cs typeface="+mn-cs"/>
              </a:rPr>
              <a:t>libDune</a:t>
            </a:r>
            <a:r>
              <a:rPr lang="zh-CN" altLang="en-US" sz="1200" b="0" i="0" kern="1200" dirty="0" smtClean="0">
                <a:solidFill>
                  <a:schemeClr val="tx1"/>
                </a:solidFill>
                <a:effectLst/>
                <a:latin typeface="+mn-lt"/>
                <a:ea typeface="+mn-ea"/>
                <a:cs typeface="+mn-cs"/>
              </a:rPr>
              <a:t>运行在</a:t>
            </a:r>
            <a:r>
              <a:rPr lang="en-US" altLang="zh-CN" sz="1200" b="0" i="0" kern="1200" dirty="0" smtClean="0">
                <a:solidFill>
                  <a:schemeClr val="tx1"/>
                </a:solidFill>
                <a:effectLst/>
                <a:latin typeface="+mn-lt"/>
                <a:ea typeface="+mn-ea"/>
                <a:cs typeface="+mn-cs"/>
              </a:rPr>
              <a:t>ring0</a:t>
            </a:r>
            <a:r>
              <a:rPr lang="zh-CN" altLang="en-US" sz="1200" b="0" i="0" kern="1200" dirty="0" smtClean="0">
                <a:solidFill>
                  <a:schemeClr val="tx1"/>
                </a:solidFill>
                <a:effectLst/>
                <a:latin typeface="+mn-lt"/>
                <a:ea typeface="+mn-ea"/>
                <a:cs typeface="+mn-cs"/>
              </a:rPr>
              <a:t>态，属于</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，而正常进程是运行在</a:t>
            </a:r>
            <a:r>
              <a:rPr lang="en-US" altLang="zh-CN" sz="1200" b="0" i="0" kern="1200" dirty="0" smtClean="0">
                <a:solidFill>
                  <a:schemeClr val="tx1"/>
                </a:solidFill>
                <a:effectLst/>
                <a:latin typeface="+mn-lt"/>
                <a:ea typeface="+mn-ea"/>
                <a:cs typeface="+mn-cs"/>
              </a:rPr>
              <a:t>ring3</a:t>
            </a:r>
            <a:r>
              <a:rPr lang="zh-CN" altLang="en-US" sz="1200" b="0" i="0" kern="1200" dirty="0" smtClean="0">
                <a:solidFill>
                  <a:schemeClr val="tx1"/>
                </a:solidFill>
                <a:effectLst/>
                <a:latin typeface="+mn-lt"/>
                <a:ea typeface="+mn-ea"/>
                <a:cs typeface="+mn-cs"/>
              </a:rPr>
              <a:t>态 </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22</a:t>
            </a:fld>
            <a:endParaRPr lang="zh-CN" altLang="en-US">
              <a:latin typeface="Calibri" charset="0"/>
            </a:endParaRPr>
          </a:p>
        </p:txBody>
      </p:sp>
    </p:spTree>
    <p:extLst>
      <p:ext uri="{BB962C8B-B14F-4D97-AF65-F5344CB8AC3E}">
        <p14:creationId xmlns:p14="http://schemas.microsoft.com/office/powerpoint/2010/main" val="1272019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将</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分为两种操作模式，分别是</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模式。</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模式通常用来运行虚拟内存管理，除了能使新的指令来操作</a:t>
            </a:r>
            <a:r>
              <a:rPr lang="en-US" altLang="zh-CN" sz="1200" b="0" i="0" kern="1200" dirty="0" smtClean="0">
                <a:solidFill>
                  <a:schemeClr val="tx1"/>
                </a:solidFill>
                <a:effectLst/>
                <a:latin typeface="+mn-lt"/>
                <a:ea typeface="+mn-ea"/>
                <a:cs typeface="+mn-cs"/>
              </a:rPr>
              <a:t>VT-x</a:t>
            </a:r>
            <a:r>
              <a:rPr lang="zh-CN" altLang="en-US" sz="1200" b="0" i="0" kern="1200" dirty="0" smtClean="0">
                <a:solidFill>
                  <a:schemeClr val="tx1"/>
                </a:solidFill>
                <a:effectLst/>
                <a:latin typeface="+mn-lt"/>
                <a:ea typeface="+mn-ea"/>
                <a:cs typeface="+mn-cs"/>
              </a:rPr>
              <a:t>并不改变</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的性能，而</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模式限制</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性能，用来运行虚拟化的客户操作系统。两者的转换依靠硬件管理。</a:t>
            </a:r>
          </a:p>
          <a:p>
            <a:r>
              <a:rPr lang="zh-CN" altLang="en-US" sz="1200" b="0" i="0" kern="1200" dirty="0" smtClean="0">
                <a:solidFill>
                  <a:schemeClr val="tx1"/>
                </a:solidFill>
                <a:effectLst/>
                <a:latin typeface="+mn-lt"/>
                <a:ea typeface="+mn-ea"/>
                <a:cs typeface="+mn-cs"/>
              </a:rPr>
              <a:t>如图所示，在</a:t>
            </a:r>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下面的进程可以通过</a:t>
            </a:r>
            <a:r>
              <a:rPr lang="en-US" altLang="zh-CN" sz="1200" b="0" i="0" kern="1200" dirty="0" err="1" smtClean="0">
                <a:solidFill>
                  <a:schemeClr val="tx1"/>
                </a:solidFill>
                <a:effectLst/>
                <a:latin typeface="+mn-lt"/>
                <a:ea typeface="+mn-ea"/>
                <a:cs typeface="+mn-cs"/>
              </a:rPr>
              <a:t>libDune</a:t>
            </a:r>
            <a:r>
              <a:rPr lang="zh-CN" altLang="en-US" sz="1200" b="0" i="0" kern="1200" dirty="0" smtClean="0">
                <a:solidFill>
                  <a:schemeClr val="tx1"/>
                </a:solidFill>
                <a:effectLst/>
                <a:latin typeface="+mn-lt"/>
                <a:ea typeface="+mn-ea"/>
                <a:cs typeface="+mn-cs"/>
              </a:rPr>
              <a:t>运行在</a:t>
            </a:r>
            <a:r>
              <a:rPr lang="en-US" altLang="zh-CN" sz="1200" b="0" i="0" kern="1200" dirty="0" smtClean="0">
                <a:solidFill>
                  <a:schemeClr val="tx1"/>
                </a:solidFill>
                <a:effectLst/>
                <a:latin typeface="+mn-lt"/>
                <a:ea typeface="+mn-ea"/>
                <a:cs typeface="+mn-cs"/>
              </a:rPr>
              <a:t>ring0</a:t>
            </a:r>
            <a:r>
              <a:rPr lang="zh-CN" altLang="en-US" sz="1200" b="0" i="0" kern="1200" dirty="0" smtClean="0">
                <a:solidFill>
                  <a:schemeClr val="tx1"/>
                </a:solidFill>
                <a:effectLst/>
                <a:latin typeface="+mn-lt"/>
                <a:ea typeface="+mn-ea"/>
                <a:cs typeface="+mn-cs"/>
              </a:rPr>
              <a:t>态，属于</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，而正常进程是运行在</a:t>
            </a:r>
            <a:r>
              <a:rPr lang="en-US" altLang="zh-CN" sz="1200" b="0" i="0" kern="1200" dirty="0" smtClean="0">
                <a:solidFill>
                  <a:schemeClr val="tx1"/>
                </a:solidFill>
                <a:effectLst/>
                <a:latin typeface="+mn-lt"/>
                <a:ea typeface="+mn-ea"/>
                <a:cs typeface="+mn-cs"/>
              </a:rPr>
              <a:t>ring3</a:t>
            </a:r>
            <a:r>
              <a:rPr lang="zh-CN" altLang="en-US" sz="1200" b="0" i="0" kern="1200" dirty="0" smtClean="0">
                <a:solidFill>
                  <a:schemeClr val="tx1"/>
                </a:solidFill>
                <a:effectLst/>
                <a:latin typeface="+mn-lt"/>
                <a:ea typeface="+mn-ea"/>
                <a:cs typeface="+mn-cs"/>
              </a:rPr>
              <a:t>态 </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23</a:t>
            </a:fld>
            <a:endParaRPr lang="zh-CN" altLang="en-US">
              <a:latin typeface="Calibri" charset="0"/>
            </a:endParaRPr>
          </a:p>
        </p:txBody>
      </p:sp>
    </p:spTree>
    <p:extLst>
      <p:ext uri="{BB962C8B-B14F-4D97-AF65-F5344CB8AC3E}">
        <p14:creationId xmlns:p14="http://schemas.microsoft.com/office/powerpoint/2010/main" val="365962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对于一个软件系统测试来说，测试的完备性是一个重要的指标。而对于一个</a:t>
            </a:r>
            <a:r>
              <a:rPr lang="en-US" altLang="zh-CN" sz="1200" b="0" i="0" kern="1200" dirty="0"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系统来说，其具体逻辑并不完全体现在代码的分支流程图上，而是其具体神经元相关（训练数据定义训练后代码执行逻辑）。因此，论文提出</a:t>
            </a:r>
            <a:r>
              <a:rPr lang="en-US" altLang="zh-CN" sz="1200" b="0" i="0" kern="1200" dirty="0" smtClean="0">
                <a:solidFill>
                  <a:schemeClr val="tx1"/>
                </a:solidFill>
                <a:effectLst/>
                <a:latin typeface="+mn-lt"/>
                <a:ea typeface="+mn-ea"/>
                <a:cs typeface="+mn-cs"/>
              </a:rPr>
              <a:t>neuron coverage</a:t>
            </a:r>
            <a:r>
              <a:rPr lang="zh-CN" altLang="en-US" sz="1200" b="0" i="0" kern="1200" dirty="0" smtClean="0">
                <a:solidFill>
                  <a:schemeClr val="tx1"/>
                </a:solidFill>
                <a:effectLst/>
                <a:latin typeface="+mn-lt"/>
                <a:ea typeface="+mn-ea"/>
                <a:cs typeface="+mn-cs"/>
              </a:rPr>
              <a:t>的指标来度量测试完备程度。对于</a:t>
            </a:r>
            <a:r>
              <a:rPr lang="en-US" altLang="zh-CN" sz="1200" b="0" i="0" kern="1200" dirty="0"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系统来说，最后的结果实际上受到神经网络中每个神经元的影响。简单来看，神经元输出越大则对最终结果影响越大，因此作者提出设置一个</a:t>
            </a:r>
            <a:r>
              <a:rPr lang="en-US" altLang="zh-CN" sz="1200" b="0" i="0" kern="1200" dirty="0" smtClean="0">
                <a:solidFill>
                  <a:schemeClr val="tx1"/>
                </a:solidFill>
                <a:effectLst/>
                <a:latin typeface="+mn-lt"/>
                <a:ea typeface="+mn-ea"/>
                <a:cs typeface="+mn-cs"/>
              </a:rPr>
              <a:t>threshold</a:t>
            </a:r>
            <a:r>
              <a:rPr lang="zh-CN" altLang="en-US" sz="1200" b="0" i="0" kern="1200" dirty="0" smtClean="0">
                <a:solidFill>
                  <a:schemeClr val="tx1"/>
                </a:solidFill>
                <a:effectLst/>
                <a:latin typeface="+mn-lt"/>
                <a:ea typeface="+mn-ea"/>
                <a:cs typeface="+mn-cs"/>
              </a:rPr>
              <a:t>，如果神经元输出超过这个</a:t>
            </a:r>
            <a:r>
              <a:rPr lang="en-US" altLang="zh-CN" sz="1200" b="0" i="0" kern="1200" dirty="0" smtClean="0">
                <a:solidFill>
                  <a:schemeClr val="tx1"/>
                </a:solidFill>
                <a:effectLst/>
                <a:latin typeface="+mn-lt"/>
                <a:ea typeface="+mn-ea"/>
                <a:cs typeface="+mn-cs"/>
              </a:rPr>
              <a:t>threshold</a:t>
            </a:r>
            <a:r>
              <a:rPr lang="zh-CN" altLang="en-US" sz="1200" b="0" i="0" kern="1200" dirty="0" smtClean="0">
                <a:solidFill>
                  <a:schemeClr val="tx1"/>
                </a:solidFill>
                <a:effectLst/>
                <a:latin typeface="+mn-lt"/>
                <a:ea typeface="+mn-ea"/>
                <a:cs typeface="+mn-cs"/>
              </a:rPr>
              <a:t>则算是激活。因此，测试用例生成的目的则是最大化被激活的</a:t>
            </a:r>
            <a:r>
              <a:rPr lang="en-US" altLang="zh-CN" sz="1200" b="0" i="0" kern="1200" dirty="0" smtClean="0">
                <a:solidFill>
                  <a:schemeClr val="tx1"/>
                </a:solidFill>
                <a:effectLst/>
                <a:latin typeface="+mn-lt"/>
                <a:ea typeface="+mn-ea"/>
                <a:cs typeface="+mn-cs"/>
              </a:rPr>
              <a:t>neuron</a:t>
            </a:r>
            <a:r>
              <a:rPr lang="zh-CN" altLang="en-US" sz="1200" b="0" i="0" kern="1200" dirty="0" smtClean="0">
                <a:solidFill>
                  <a:schemeClr val="tx1"/>
                </a:solidFill>
                <a:effectLst/>
                <a:latin typeface="+mn-lt"/>
                <a:ea typeface="+mn-ea"/>
                <a:cs typeface="+mn-cs"/>
              </a:rPr>
              <a:t>总量。</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24</a:t>
            </a:fld>
            <a:endParaRPr lang="zh-CN" altLang="en-US">
              <a:latin typeface="Calibri" charset="0"/>
            </a:endParaRPr>
          </a:p>
        </p:txBody>
      </p:sp>
    </p:spTree>
    <p:extLst>
      <p:ext uri="{BB962C8B-B14F-4D97-AF65-F5344CB8AC3E}">
        <p14:creationId xmlns:p14="http://schemas.microsoft.com/office/powerpoint/2010/main" val="1753434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将</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分为两种操作模式，分别是</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模式。</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模式通常用来运行虚拟内存管理，除了能使新的指令来操作</a:t>
            </a:r>
            <a:r>
              <a:rPr lang="en-US" altLang="zh-CN" sz="1200" b="0" i="0" kern="1200" dirty="0" smtClean="0">
                <a:solidFill>
                  <a:schemeClr val="tx1"/>
                </a:solidFill>
                <a:effectLst/>
                <a:latin typeface="+mn-lt"/>
                <a:ea typeface="+mn-ea"/>
                <a:cs typeface="+mn-cs"/>
              </a:rPr>
              <a:t>VT-x</a:t>
            </a:r>
            <a:r>
              <a:rPr lang="zh-CN" altLang="en-US" sz="1200" b="0" i="0" kern="1200" dirty="0" smtClean="0">
                <a:solidFill>
                  <a:schemeClr val="tx1"/>
                </a:solidFill>
                <a:effectLst/>
                <a:latin typeface="+mn-lt"/>
                <a:ea typeface="+mn-ea"/>
                <a:cs typeface="+mn-cs"/>
              </a:rPr>
              <a:t>并不改变</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的性能，而</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模式限制</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性能，用来运行虚拟化的客户操作系统。两者的转换依靠硬件管理。</a:t>
            </a:r>
          </a:p>
          <a:p>
            <a:r>
              <a:rPr lang="zh-CN" altLang="en-US" sz="1200" b="0" i="0" kern="1200" dirty="0" smtClean="0">
                <a:solidFill>
                  <a:schemeClr val="tx1"/>
                </a:solidFill>
                <a:effectLst/>
                <a:latin typeface="+mn-lt"/>
                <a:ea typeface="+mn-ea"/>
                <a:cs typeface="+mn-cs"/>
              </a:rPr>
              <a:t>如图所示，在</a:t>
            </a:r>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下面的进程可以通过</a:t>
            </a:r>
            <a:r>
              <a:rPr lang="en-US" altLang="zh-CN" sz="1200" b="0" i="0" kern="1200" dirty="0" err="1" smtClean="0">
                <a:solidFill>
                  <a:schemeClr val="tx1"/>
                </a:solidFill>
                <a:effectLst/>
                <a:latin typeface="+mn-lt"/>
                <a:ea typeface="+mn-ea"/>
                <a:cs typeface="+mn-cs"/>
              </a:rPr>
              <a:t>libDune</a:t>
            </a:r>
            <a:r>
              <a:rPr lang="zh-CN" altLang="en-US" sz="1200" b="0" i="0" kern="1200" dirty="0" smtClean="0">
                <a:solidFill>
                  <a:schemeClr val="tx1"/>
                </a:solidFill>
                <a:effectLst/>
                <a:latin typeface="+mn-lt"/>
                <a:ea typeface="+mn-ea"/>
                <a:cs typeface="+mn-cs"/>
              </a:rPr>
              <a:t>运行在</a:t>
            </a:r>
            <a:r>
              <a:rPr lang="en-US" altLang="zh-CN" sz="1200" b="0" i="0" kern="1200" dirty="0" smtClean="0">
                <a:solidFill>
                  <a:schemeClr val="tx1"/>
                </a:solidFill>
                <a:effectLst/>
                <a:latin typeface="+mn-lt"/>
                <a:ea typeface="+mn-ea"/>
                <a:cs typeface="+mn-cs"/>
              </a:rPr>
              <a:t>ring0</a:t>
            </a:r>
            <a:r>
              <a:rPr lang="zh-CN" altLang="en-US" sz="1200" b="0" i="0" kern="1200" dirty="0" smtClean="0">
                <a:solidFill>
                  <a:schemeClr val="tx1"/>
                </a:solidFill>
                <a:effectLst/>
                <a:latin typeface="+mn-lt"/>
                <a:ea typeface="+mn-ea"/>
                <a:cs typeface="+mn-cs"/>
              </a:rPr>
              <a:t>态，属于</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，而正常进程是运行在</a:t>
            </a:r>
            <a:r>
              <a:rPr lang="en-US" altLang="zh-CN" sz="1200" b="0" i="0" kern="1200" dirty="0" smtClean="0">
                <a:solidFill>
                  <a:schemeClr val="tx1"/>
                </a:solidFill>
                <a:effectLst/>
                <a:latin typeface="+mn-lt"/>
                <a:ea typeface="+mn-ea"/>
                <a:cs typeface="+mn-cs"/>
              </a:rPr>
              <a:t>ring3</a:t>
            </a:r>
            <a:r>
              <a:rPr lang="zh-CN" altLang="en-US" sz="1200" b="0" i="0" kern="1200" dirty="0" smtClean="0">
                <a:solidFill>
                  <a:schemeClr val="tx1"/>
                </a:solidFill>
                <a:effectLst/>
                <a:latin typeface="+mn-lt"/>
                <a:ea typeface="+mn-ea"/>
                <a:cs typeface="+mn-cs"/>
              </a:rPr>
              <a:t>态 </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25</a:t>
            </a:fld>
            <a:endParaRPr lang="zh-CN" altLang="en-US">
              <a:latin typeface="Calibri" charset="0"/>
            </a:endParaRPr>
          </a:p>
        </p:txBody>
      </p:sp>
    </p:spTree>
    <p:extLst>
      <p:ext uri="{BB962C8B-B14F-4D97-AF65-F5344CB8AC3E}">
        <p14:creationId xmlns:p14="http://schemas.microsoft.com/office/powerpoint/2010/main" val="2100893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将</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分为两种操作模式，分别是</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模式。</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模式通常用来运行虚拟内存管理，除了能使新的指令来操作</a:t>
            </a:r>
            <a:r>
              <a:rPr lang="en-US" altLang="zh-CN" sz="1200" b="0" i="0" kern="1200" dirty="0" smtClean="0">
                <a:solidFill>
                  <a:schemeClr val="tx1"/>
                </a:solidFill>
                <a:effectLst/>
                <a:latin typeface="+mn-lt"/>
                <a:ea typeface="+mn-ea"/>
                <a:cs typeface="+mn-cs"/>
              </a:rPr>
              <a:t>VT-x</a:t>
            </a:r>
            <a:r>
              <a:rPr lang="zh-CN" altLang="en-US" sz="1200" b="0" i="0" kern="1200" dirty="0" smtClean="0">
                <a:solidFill>
                  <a:schemeClr val="tx1"/>
                </a:solidFill>
                <a:effectLst/>
                <a:latin typeface="+mn-lt"/>
                <a:ea typeface="+mn-ea"/>
                <a:cs typeface="+mn-cs"/>
              </a:rPr>
              <a:t>并不改变</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的性能，而</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模式限制</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性能，用来运行虚拟化的客户操作系统。两者的转换依靠硬件管理。</a:t>
            </a:r>
          </a:p>
          <a:p>
            <a:r>
              <a:rPr lang="zh-CN" altLang="en-US" sz="1200" b="0" i="0" kern="1200" dirty="0" smtClean="0">
                <a:solidFill>
                  <a:schemeClr val="tx1"/>
                </a:solidFill>
                <a:effectLst/>
                <a:latin typeface="+mn-lt"/>
                <a:ea typeface="+mn-ea"/>
                <a:cs typeface="+mn-cs"/>
              </a:rPr>
              <a:t>如图所示，在</a:t>
            </a:r>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下面的进程可以通过</a:t>
            </a:r>
            <a:r>
              <a:rPr lang="en-US" altLang="zh-CN" sz="1200" b="0" i="0" kern="1200" dirty="0" err="1" smtClean="0">
                <a:solidFill>
                  <a:schemeClr val="tx1"/>
                </a:solidFill>
                <a:effectLst/>
                <a:latin typeface="+mn-lt"/>
                <a:ea typeface="+mn-ea"/>
                <a:cs typeface="+mn-cs"/>
              </a:rPr>
              <a:t>libDune</a:t>
            </a:r>
            <a:r>
              <a:rPr lang="zh-CN" altLang="en-US" sz="1200" b="0" i="0" kern="1200" dirty="0" smtClean="0">
                <a:solidFill>
                  <a:schemeClr val="tx1"/>
                </a:solidFill>
                <a:effectLst/>
                <a:latin typeface="+mn-lt"/>
                <a:ea typeface="+mn-ea"/>
                <a:cs typeface="+mn-cs"/>
              </a:rPr>
              <a:t>运行在</a:t>
            </a:r>
            <a:r>
              <a:rPr lang="en-US" altLang="zh-CN" sz="1200" b="0" i="0" kern="1200" dirty="0" smtClean="0">
                <a:solidFill>
                  <a:schemeClr val="tx1"/>
                </a:solidFill>
                <a:effectLst/>
                <a:latin typeface="+mn-lt"/>
                <a:ea typeface="+mn-ea"/>
                <a:cs typeface="+mn-cs"/>
              </a:rPr>
              <a:t>ring0</a:t>
            </a:r>
            <a:r>
              <a:rPr lang="zh-CN" altLang="en-US" sz="1200" b="0" i="0" kern="1200" dirty="0" smtClean="0">
                <a:solidFill>
                  <a:schemeClr val="tx1"/>
                </a:solidFill>
                <a:effectLst/>
                <a:latin typeface="+mn-lt"/>
                <a:ea typeface="+mn-ea"/>
                <a:cs typeface="+mn-cs"/>
              </a:rPr>
              <a:t>态，属于</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，而正常进程是运行在</a:t>
            </a:r>
            <a:r>
              <a:rPr lang="en-US" altLang="zh-CN" sz="1200" b="0" i="0" kern="1200" dirty="0" smtClean="0">
                <a:solidFill>
                  <a:schemeClr val="tx1"/>
                </a:solidFill>
                <a:effectLst/>
                <a:latin typeface="+mn-lt"/>
                <a:ea typeface="+mn-ea"/>
                <a:cs typeface="+mn-cs"/>
              </a:rPr>
              <a:t>ring3</a:t>
            </a:r>
            <a:r>
              <a:rPr lang="zh-CN" altLang="en-US" sz="1200" b="0" i="0" kern="1200" dirty="0" smtClean="0">
                <a:solidFill>
                  <a:schemeClr val="tx1"/>
                </a:solidFill>
                <a:effectLst/>
                <a:latin typeface="+mn-lt"/>
                <a:ea typeface="+mn-ea"/>
                <a:cs typeface="+mn-cs"/>
              </a:rPr>
              <a:t>态 </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26</a:t>
            </a:fld>
            <a:endParaRPr lang="zh-CN" altLang="en-US">
              <a:latin typeface="Calibri" charset="0"/>
            </a:endParaRPr>
          </a:p>
        </p:txBody>
      </p:sp>
    </p:spTree>
    <p:extLst>
      <p:ext uri="{BB962C8B-B14F-4D97-AF65-F5344CB8AC3E}">
        <p14:creationId xmlns:p14="http://schemas.microsoft.com/office/powerpoint/2010/main" val="816589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将</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分为两种操作模式，分别是</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模式。</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模式通常用来运行虚拟内存管理，除了能使新的指令来操作</a:t>
            </a:r>
            <a:r>
              <a:rPr lang="en-US" altLang="zh-CN" sz="1200" b="0" i="0" kern="1200" dirty="0" smtClean="0">
                <a:solidFill>
                  <a:schemeClr val="tx1"/>
                </a:solidFill>
                <a:effectLst/>
                <a:latin typeface="+mn-lt"/>
                <a:ea typeface="+mn-ea"/>
                <a:cs typeface="+mn-cs"/>
              </a:rPr>
              <a:t>VT-x</a:t>
            </a:r>
            <a:r>
              <a:rPr lang="zh-CN" altLang="en-US" sz="1200" b="0" i="0" kern="1200" dirty="0" smtClean="0">
                <a:solidFill>
                  <a:schemeClr val="tx1"/>
                </a:solidFill>
                <a:effectLst/>
                <a:latin typeface="+mn-lt"/>
                <a:ea typeface="+mn-ea"/>
                <a:cs typeface="+mn-cs"/>
              </a:rPr>
              <a:t>并不改变</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的性能，而</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模式限制</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性能，用来运行虚拟化的客户操作系统。两者的转换依靠硬件管理。</a:t>
            </a:r>
          </a:p>
          <a:p>
            <a:r>
              <a:rPr lang="zh-CN" altLang="en-US" sz="1200" b="0" i="0" kern="1200" dirty="0" smtClean="0">
                <a:solidFill>
                  <a:schemeClr val="tx1"/>
                </a:solidFill>
                <a:effectLst/>
                <a:latin typeface="+mn-lt"/>
                <a:ea typeface="+mn-ea"/>
                <a:cs typeface="+mn-cs"/>
              </a:rPr>
              <a:t>如图所示，在</a:t>
            </a:r>
            <a:r>
              <a:rPr lang="en-US" altLang="zh-CN" sz="1200" b="0" i="0" kern="1200" dirty="0" smtClean="0">
                <a:solidFill>
                  <a:schemeClr val="tx1"/>
                </a:solidFill>
                <a:effectLst/>
                <a:latin typeface="+mn-lt"/>
                <a:ea typeface="+mn-ea"/>
                <a:cs typeface="+mn-cs"/>
              </a:rPr>
              <a:t>Dune</a:t>
            </a:r>
            <a:r>
              <a:rPr lang="zh-CN" altLang="en-US" sz="1200" b="0" i="0" kern="1200" dirty="0" smtClean="0">
                <a:solidFill>
                  <a:schemeClr val="tx1"/>
                </a:solidFill>
                <a:effectLst/>
                <a:latin typeface="+mn-lt"/>
                <a:ea typeface="+mn-ea"/>
                <a:cs typeface="+mn-cs"/>
              </a:rPr>
              <a:t>下面的进程可以通过</a:t>
            </a:r>
            <a:r>
              <a:rPr lang="en-US" altLang="zh-CN" sz="1200" b="0" i="0" kern="1200" dirty="0" err="1" smtClean="0">
                <a:solidFill>
                  <a:schemeClr val="tx1"/>
                </a:solidFill>
                <a:effectLst/>
                <a:latin typeface="+mn-lt"/>
                <a:ea typeface="+mn-ea"/>
                <a:cs typeface="+mn-cs"/>
              </a:rPr>
              <a:t>libDune</a:t>
            </a:r>
            <a:r>
              <a:rPr lang="zh-CN" altLang="en-US" sz="1200" b="0" i="0" kern="1200" dirty="0" smtClean="0">
                <a:solidFill>
                  <a:schemeClr val="tx1"/>
                </a:solidFill>
                <a:effectLst/>
                <a:latin typeface="+mn-lt"/>
                <a:ea typeface="+mn-ea"/>
                <a:cs typeface="+mn-cs"/>
              </a:rPr>
              <a:t>运行在</a:t>
            </a:r>
            <a:r>
              <a:rPr lang="en-US" altLang="zh-CN" sz="1200" b="0" i="0" kern="1200" dirty="0" smtClean="0">
                <a:solidFill>
                  <a:schemeClr val="tx1"/>
                </a:solidFill>
                <a:effectLst/>
                <a:latin typeface="+mn-lt"/>
                <a:ea typeface="+mn-ea"/>
                <a:cs typeface="+mn-cs"/>
              </a:rPr>
              <a:t>ring0</a:t>
            </a:r>
            <a:r>
              <a:rPr lang="zh-CN" altLang="en-US" sz="1200" b="0" i="0" kern="1200" dirty="0" smtClean="0">
                <a:solidFill>
                  <a:schemeClr val="tx1"/>
                </a:solidFill>
                <a:effectLst/>
                <a:latin typeface="+mn-lt"/>
                <a:ea typeface="+mn-ea"/>
                <a:cs typeface="+mn-cs"/>
              </a:rPr>
              <a:t>态，属于</a:t>
            </a:r>
            <a:r>
              <a:rPr lang="en-US" altLang="zh-CN" sz="1200" b="0" i="0" kern="1200" dirty="0" smtClean="0">
                <a:solidFill>
                  <a:schemeClr val="tx1"/>
                </a:solidFill>
                <a:effectLst/>
                <a:latin typeface="+mn-lt"/>
                <a:ea typeface="+mn-ea"/>
                <a:cs typeface="+mn-cs"/>
              </a:rPr>
              <a:t>VMX non-root</a:t>
            </a:r>
            <a:r>
              <a:rPr lang="zh-CN" altLang="en-US" sz="1200" b="0" i="0" kern="1200" dirty="0" smtClean="0">
                <a:solidFill>
                  <a:schemeClr val="tx1"/>
                </a:solidFill>
                <a:effectLst/>
                <a:latin typeface="+mn-lt"/>
                <a:ea typeface="+mn-ea"/>
                <a:cs typeface="+mn-cs"/>
              </a:rPr>
              <a:t>，而正常进程是运行在</a:t>
            </a:r>
            <a:r>
              <a:rPr lang="en-US" altLang="zh-CN" sz="1200" b="0" i="0" kern="1200" dirty="0" smtClean="0">
                <a:solidFill>
                  <a:schemeClr val="tx1"/>
                </a:solidFill>
                <a:effectLst/>
                <a:latin typeface="+mn-lt"/>
                <a:ea typeface="+mn-ea"/>
                <a:cs typeface="+mn-cs"/>
              </a:rPr>
              <a:t>ring3</a:t>
            </a:r>
            <a:r>
              <a:rPr lang="zh-CN" altLang="en-US" sz="1200" b="0" i="0" kern="1200" dirty="0" smtClean="0">
                <a:solidFill>
                  <a:schemeClr val="tx1"/>
                </a:solidFill>
                <a:effectLst/>
                <a:latin typeface="+mn-lt"/>
                <a:ea typeface="+mn-ea"/>
                <a:cs typeface="+mn-cs"/>
              </a:rPr>
              <a:t>态 </a:t>
            </a:r>
            <a:r>
              <a:rPr lang="en-US" altLang="zh-CN" sz="1200" b="0" i="0" kern="1200" dirty="0" smtClean="0">
                <a:solidFill>
                  <a:schemeClr val="tx1"/>
                </a:solidFill>
                <a:effectLst/>
                <a:latin typeface="+mn-lt"/>
                <a:ea typeface="+mn-ea"/>
                <a:cs typeface="+mn-cs"/>
              </a:rPr>
              <a:t>VMX root</a:t>
            </a:r>
            <a:r>
              <a:rPr lang="zh-CN" altLang="en-US" sz="1200" b="0" i="0" kern="1200" dirty="0" smtClean="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27</a:t>
            </a:fld>
            <a:endParaRPr lang="zh-CN" altLang="en-US">
              <a:latin typeface="Calibri" charset="0"/>
            </a:endParaRPr>
          </a:p>
        </p:txBody>
      </p:sp>
    </p:spTree>
    <p:extLst>
      <p:ext uri="{BB962C8B-B14F-4D97-AF65-F5344CB8AC3E}">
        <p14:creationId xmlns:p14="http://schemas.microsoft.com/office/powerpoint/2010/main" val="2013720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该文章虽然在</a:t>
            </a:r>
            <a:r>
              <a:rPr lang="en-US" altLang="zh-CN" sz="1200" b="0" i="0" kern="1200" dirty="0"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测试领域做出了一个很好的工作，但是距离真正完全实现</a:t>
            </a:r>
            <a:r>
              <a:rPr lang="en-US" altLang="zh-CN" sz="1200" b="0" i="0" kern="1200" dirty="0"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系统测试还有很远的路要走。因为文章的测试模型只是在尝试从近似覆盖模型从训练数据中对比获得整个输入空间。而这种输入空间的获取，一个是相对较难，二是无法保证整个数据覆盖了所有输入，仍然可能存在一些未覆盖的点。</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28</a:t>
            </a:fld>
            <a:endParaRPr lang="zh-CN" altLang="en-US">
              <a:latin typeface="Calibri" charset="0"/>
            </a:endParaRPr>
          </a:p>
        </p:txBody>
      </p:sp>
    </p:spTree>
    <p:extLst>
      <p:ext uri="{BB962C8B-B14F-4D97-AF65-F5344CB8AC3E}">
        <p14:creationId xmlns:p14="http://schemas.microsoft.com/office/powerpoint/2010/main" val="609951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该文章虽然在</a:t>
            </a:r>
            <a:r>
              <a:rPr lang="en-US" altLang="zh-CN" sz="1200" b="0" i="0" kern="1200" dirty="0"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测试领域做出了一个很好的工作，但是距离真正完全实现</a:t>
            </a:r>
            <a:r>
              <a:rPr lang="en-US" altLang="zh-CN" sz="1200" b="0" i="0" kern="1200" dirty="0" smtClean="0">
                <a:solidFill>
                  <a:schemeClr val="tx1"/>
                </a:solidFill>
                <a:effectLst/>
                <a:latin typeface="+mn-lt"/>
                <a:ea typeface="+mn-ea"/>
                <a:cs typeface="+mn-cs"/>
              </a:rPr>
              <a:t>DL</a:t>
            </a:r>
            <a:r>
              <a:rPr lang="zh-CN" altLang="en-US" sz="1200" b="0" i="0" kern="1200" dirty="0" smtClean="0">
                <a:solidFill>
                  <a:schemeClr val="tx1"/>
                </a:solidFill>
                <a:effectLst/>
                <a:latin typeface="+mn-lt"/>
                <a:ea typeface="+mn-ea"/>
                <a:cs typeface="+mn-cs"/>
              </a:rPr>
              <a:t>系统测试还有很远的路要走。因为文章的测试模型只是在尝试从近似覆盖模型从训练数据中对比获得整个输入空间。而这种输入空间的获取，一个是相对较难，二是无法保证整个数据覆盖了所有输入，仍然可能存在一些未覆盖的点。</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29</a:t>
            </a:fld>
            <a:endParaRPr lang="zh-CN" altLang="en-US">
              <a:latin typeface="Calibri" charset="0"/>
            </a:endParaRPr>
          </a:p>
        </p:txBody>
      </p:sp>
    </p:spTree>
    <p:extLst>
      <p:ext uri="{BB962C8B-B14F-4D97-AF65-F5344CB8AC3E}">
        <p14:creationId xmlns:p14="http://schemas.microsoft.com/office/powerpoint/2010/main" val="921192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在多核系统上，当存在大量的小型消息事务时，操作系统无法充分利用</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的性能，存在性能瓶颈。针对该问题，作者提出了</a:t>
            </a:r>
            <a:r>
              <a:rPr lang="en-US" altLang="zh-CN" sz="1200" b="0" i="0" kern="1200" dirty="0" err="1" smtClean="0">
                <a:solidFill>
                  <a:schemeClr val="tx1"/>
                </a:solidFill>
                <a:effectLst/>
                <a:latin typeface="+mn-lt"/>
                <a:ea typeface="+mn-ea"/>
                <a:cs typeface="+mn-cs"/>
              </a:rPr>
              <a:t>mTCP</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一个应用于多核系统的高性能用户级</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堆栈</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作者设计将开销巨大的系统调用转换成一个单一的共享内存参数，使能高效的流级别的事件集合，和执行批量包</a:t>
            </a:r>
            <a:r>
              <a:rPr lang="en-US" altLang="zh-CN" sz="1200" b="0" i="0" kern="1200" dirty="0" smtClean="0">
                <a:solidFill>
                  <a:schemeClr val="tx1"/>
                </a:solidFill>
                <a:effectLst/>
                <a:latin typeface="+mn-lt"/>
                <a:ea typeface="+mn-ea"/>
                <a:cs typeface="+mn-cs"/>
              </a:rPr>
              <a:t>I/O</a:t>
            </a:r>
            <a:r>
              <a:rPr lang="zh-CN" altLang="en-US" sz="1200" b="0" i="0" kern="1200" dirty="0" smtClean="0">
                <a:solidFill>
                  <a:schemeClr val="tx1"/>
                </a:solidFill>
                <a:effectLst/>
                <a:latin typeface="+mn-lt"/>
                <a:ea typeface="+mn-ea"/>
                <a:cs typeface="+mn-cs"/>
              </a:rPr>
              <a:t>。 作者在一个</a:t>
            </a:r>
            <a:r>
              <a:rPr lang="en-US" altLang="zh-CN" sz="1200" b="0" i="0" kern="1200" dirty="0" smtClean="0">
                <a:solidFill>
                  <a:schemeClr val="tx1"/>
                </a:solidFill>
                <a:effectLst/>
                <a:latin typeface="+mn-lt"/>
                <a:ea typeface="+mn-ea"/>
                <a:cs typeface="+mn-cs"/>
              </a:rPr>
              <a:t>8-core</a:t>
            </a:r>
            <a:r>
              <a:rPr lang="zh-CN" altLang="en-US" sz="1200" b="0" i="0" kern="1200" dirty="0" smtClean="0">
                <a:solidFill>
                  <a:schemeClr val="tx1"/>
                </a:solidFill>
                <a:effectLst/>
                <a:latin typeface="+mn-lt"/>
                <a:ea typeface="+mn-ea"/>
                <a:cs typeface="+mn-cs"/>
              </a:rPr>
              <a:t>的机器上评估表明，</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在短消息传输的性能上面相比最新的</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协议栈提高了</a:t>
            </a:r>
            <a:r>
              <a:rPr lang="en-US" altLang="zh-CN" sz="1200" b="0" i="0" kern="1200" dirty="0" smtClean="0">
                <a:solidFill>
                  <a:schemeClr val="tx1"/>
                </a:solidFill>
                <a:effectLst/>
                <a:latin typeface="+mn-lt"/>
                <a:ea typeface="+mn-ea"/>
                <a:cs typeface="+mn-cs"/>
              </a:rPr>
              <a:t>25</a:t>
            </a:r>
            <a:r>
              <a:rPr lang="zh-CN" altLang="en-US" sz="1200" b="0" i="0" kern="1200" dirty="0" smtClean="0">
                <a:solidFill>
                  <a:schemeClr val="tx1"/>
                </a:solidFill>
                <a:effectLst/>
                <a:latin typeface="+mn-lt"/>
                <a:ea typeface="+mn-ea"/>
                <a:cs typeface="+mn-cs"/>
              </a:rPr>
              <a:t>倍， 相比迄今已知的表现最好的系统研究提高了</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倍。相比</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协议栈它也提高了当前各种流行的应用程序</a:t>
            </a:r>
            <a:r>
              <a:rPr lang="en-US" altLang="zh-CN" sz="1200" b="0" i="0" kern="1200" dirty="0" smtClean="0">
                <a:solidFill>
                  <a:schemeClr val="tx1"/>
                </a:solidFill>
                <a:effectLst/>
                <a:latin typeface="+mn-lt"/>
                <a:ea typeface="+mn-ea"/>
                <a:cs typeface="+mn-cs"/>
              </a:rPr>
              <a:t>33%</a:t>
            </a:r>
            <a:r>
              <a:rPr lang="zh-CN" altLang="en-US" sz="1200" b="0" i="0" kern="1200" dirty="0" smtClean="0">
                <a:solidFill>
                  <a:schemeClr val="tx1"/>
                </a:solidFill>
                <a:effectLst/>
                <a:latin typeface="+mn-lt"/>
                <a:ea typeface="+mn-ea"/>
                <a:cs typeface="+mn-cs"/>
              </a:rPr>
              <a:t>至</a:t>
            </a:r>
            <a:r>
              <a:rPr lang="en-US" altLang="zh-CN" sz="1200" b="0" i="0" kern="1200" dirty="0" smtClean="0">
                <a:solidFill>
                  <a:schemeClr val="tx1"/>
                </a:solidFill>
                <a:effectLst/>
                <a:latin typeface="+mn-lt"/>
                <a:ea typeface="+mn-ea"/>
                <a:cs typeface="+mn-cs"/>
              </a:rPr>
              <a:t>320%</a:t>
            </a:r>
            <a:r>
              <a:rPr lang="zh-CN" altLang="en-US" sz="1200" b="0" i="0" kern="1200" dirty="0" smtClean="0">
                <a:solidFill>
                  <a:schemeClr val="tx1"/>
                </a:solidFill>
                <a:effectLst/>
                <a:latin typeface="+mn-lt"/>
                <a:ea typeface="+mn-ea"/>
                <a:cs typeface="+mn-cs"/>
              </a:rPr>
              <a:t>性能。</a:t>
            </a:r>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a:t>
            </a:fld>
            <a:endParaRPr lang="zh-CN" altLang="en-US">
              <a:latin typeface="Calibri" charset="0"/>
            </a:endParaRPr>
          </a:p>
        </p:txBody>
      </p:sp>
    </p:spTree>
    <p:extLst>
      <p:ext uri="{BB962C8B-B14F-4D97-AF65-F5344CB8AC3E}">
        <p14:creationId xmlns:p14="http://schemas.microsoft.com/office/powerpoint/2010/main" val="18968589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在一般层次中，动作序列的</a:t>
            </a:r>
            <a:r>
              <a:rPr lang="en-US" altLang="zh-CN" sz="1200" b="0" i="0" kern="1200" dirty="0" smtClean="0">
                <a:solidFill>
                  <a:schemeClr val="tx1"/>
                </a:solidFill>
                <a:effectLst/>
                <a:latin typeface="+mn-lt"/>
                <a:ea typeface="+mn-ea"/>
                <a:cs typeface="+mn-cs"/>
              </a:rPr>
              <a:t>SIM</a:t>
            </a:r>
            <a:r>
              <a:rPr lang="zh-CN" altLang="en-US" sz="1200" b="0" i="0" kern="1200" dirty="0" smtClean="0">
                <a:solidFill>
                  <a:schemeClr val="tx1"/>
                </a:solidFill>
                <a:effectLst/>
                <a:latin typeface="+mn-lt"/>
                <a:ea typeface="+mn-ea"/>
                <a:cs typeface="+mn-cs"/>
              </a:rPr>
              <a:t>通信（相继扩展）如果这些操作可以以任何方式被重新排列， 以产生相同的结果。首先是要分解合成的操作。 </a:t>
            </a:r>
            <a:r>
              <a:rPr lang="en-US" altLang="zh-CN" sz="1200" b="0" i="0" kern="1200" dirty="0" smtClean="0">
                <a:solidFill>
                  <a:schemeClr val="tx1"/>
                </a:solidFill>
                <a:effectLst/>
                <a:latin typeface="+mn-lt"/>
                <a:ea typeface="+mn-ea"/>
                <a:cs typeface="+mn-cs"/>
              </a:rPr>
              <a:t>POSIX API</a:t>
            </a:r>
            <a:r>
              <a:rPr lang="zh-CN" altLang="en-US" sz="1200" b="0" i="0" kern="1200" dirty="0" smtClean="0">
                <a:solidFill>
                  <a:schemeClr val="tx1"/>
                </a:solidFill>
                <a:effectLst/>
                <a:latin typeface="+mn-lt"/>
                <a:ea typeface="+mn-ea"/>
                <a:cs typeface="+mn-cs"/>
              </a:rPr>
              <a:t>往往包含并不相互通信的若干子操作。如果可能的话，这些操作应该分开。二是包含不确定性规范。这允许较少的同步， 和更多的并发。第三，许多接口要求严格的排序，这限制只有微弱的顺序可能是必要时候的交换。最后，释放异步资源意味着可以停止高昂的同步，并且可交换可以再次提高。 而对于</a:t>
            </a:r>
            <a:r>
              <a:rPr lang="en-US" altLang="zh-CN" sz="1200" b="0" i="0" kern="1200" dirty="0" smtClean="0">
                <a:solidFill>
                  <a:schemeClr val="tx1"/>
                </a:solidFill>
                <a:effectLst/>
                <a:latin typeface="+mn-lt"/>
                <a:ea typeface="+mn-ea"/>
                <a:cs typeface="+mn-cs"/>
              </a:rPr>
              <a:t>commute</a:t>
            </a:r>
            <a:r>
              <a:rPr lang="zh-CN" altLang="en-US" sz="1200" b="0" i="0" kern="1200" dirty="0" smtClean="0">
                <a:solidFill>
                  <a:schemeClr val="tx1"/>
                </a:solidFill>
                <a:effectLst/>
                <a:latin typeface="+mn-lt"/>
                <a:ea typeface="+mn-ea"/>
                <a:cs typeface="+mn-cs"/>
              </a:rPr>
              <a:t>系统，它允许开发者在实现进程之前指定接口。</a:t>
            </a:r>
            <a:r>
              <a:rPr lang="en-US" altLang="zh-CN" sz="1200" b="0" i="0" kern="1200" dirty="0" smtClean="0">
                <a:solidFill>
                  <a:schemeClr val="tx1"/>
                </a:solidFill>
                <a:effectLst/>
                <a:latin typeface="+mn-lt"/>
                <a:ea typeface="+mn-ea"/>
                <a:cs typeface="+mn-cs"/>
              </a:rPr>
              <a:t>commute</a:t>
            </a:r>
            <a:r>
              <a:rPr lang="zh-CN" altLang="en-US" sz="1200" b="0" i="0" kern="1200" dirty="0" smtClean="0">
                <a:solidFill>
                  <a:schemeClr val="tx1"/>
                </a:solidFill>
                <a:effectLst/>
                <a:latin typeface="+mn-lt"/>
                <a:ea typeface="+mn-ea"/>
                <a:cs typeface="+mn-cs"/>
              </a:rPr>
              <a:t>可以确定使用这些接口通信的测试用例。结果是开发者可以实现进程之前做出全局接口改变来改善可扩展性。</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30</a:t>
            </a:fld>
            <a:endParaRPr lang="zh-CN" altLang="en-US">
              <a:latin typeface="Calibri" charset="0"/>
            </a:endParaRPr>
          </a:p>
        </p:txBody>
      </p:sp>
    </p:spTree>
    <p:extLst>
      <p:ext uri="{BB962C8B-B14F-4D97-AF65-F5344CB8AC3E}">
        <p14:creationId xmlns:p14="http://schemas.microsoft.com/office/powerpoint/2010/main" val="826227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在一般层次中，动作序列的</a:t>
            </a:r>
            <a:r>
              <a:rPr lang="en-US" altLang="zh-CN" sz="1200" b="0" i="0" kern="1200" dirty="0" smtClean="0">
                <a:solidFill>
                  <a:schemeClr val="tx1"/>
                </a:solidFill>
                <a:effectLst/>
                <a:latin typeface="+mn-lt"/>
                <a:ea typeface="+mn-ea"/>
                <a:cs typeface="+mn-cs"/>
              </a:rPr>
              <a:t>SIM</a:t>
            </a:r>
            <a:r>
              <a:rPr lang="zh-CN" altLang="en-US" sz="1200" b="0" i="0" kern="1200" dirty="0" smtClean="0">
                <a:solidFill>
                  <a:schemeClr val="tx1"/>
                </a:solidFill>
                <a:effectLst/>
                <a:latin typeface="+mn-lt"/>
                <a:ea typeface="+mn-ea"/>
                <a:cs typeface="+mn-cs"/>
              </a:rPr>
              <a:t>通信（相继扩展）如果这些操作可以以任何方式被重新排列， 以产生相同的结果。首先是要分解合成的操作。 </a:t>
            </a:r>
            <a:r>
              <a:rPr lang="en-US" altLang="zh-CN" sz="1200" b="0" i="0" kern="1200" dirty="0" smtClean="0">
                <a:solidFill>
                  <a:schemeClr val="tx1"/>
                </a:solidFill>
                <a:effectLst/>
                <a:latin typeface="+mn-lt"/>
                <a:ea typeface="+mn-ea"/>
                <a:cs typeface="+mn-cs"/>
              </a:rPr>
              <a:t>POSIX API</a:t>
            </a:r>
            <a:r>
              <a:rPr lang="zh-CN" altLang="en-US" sz="1200" b="0" i="0" kern="1200" dirty="0" smtClean="0">
                <a:solidFill>
                  <a:schemeClr val="tx1"/>
                </a:solidFill>
                <a:effectLst/>
                <a:latin typeface="+mn-lt"/>
                <a:ea typeface="+mn-ea"/>
                <a:cs typeface="+mn-cs"/>
              </a:rPr>
              <a:t>往往包含并不相互通信的若干子操作。如果可能的话，这些操作应该分开。二是包含不确定性规范。这允许较少的同步， 和更多的并发。第三，许多接口要求严格的排序，这限制只有微弱的顺序可能是必要时候的交换。最后，释放异步资源意味着可以停止高昂的同步，并且可交换可以再次提高。 而对于</a:t>
            </a:r>
            <a:r>
              <a:rPr lang="en-US" altLang="zh-CN" sz="1200" b="0" i="0" kern="1200" dirty="0" smtClean="0">
                <a:solidFill>
                  <a:schemeClr val="tx1"/>
                </a:solidFill>
                <a:effectLst/>
                <a:latin typeface="+mn-lt"/>
                <a:ea typeface="+mn-ea"/>
                <a:cs typeface="+mn-cs"/>
              </a:rPr>
              <a:t>commute</a:t>
            </a:r>
            <a:r>
              <a:rPr lang="zh-CN" altLang="en-US" sz="1200" b="0" i="0" kern="1200" dirty="0" smtClean="0">
                <a:solidFill>
                  <a:schemeClr val="tx1"/>
                </a:solidFill>
                <a:effectLst/>
                <a:latin typeface="+mn-lt"/>
                <a:ea typeface="+mn-ea"/>
                <a:cs typeface="+mn-cs"/>
              </a:rPr>
              <a:t>系统，它允许开发者在实现进程之前指定接口。</a:t>
            </a:r>
            <a:r>
              <a:rPr lang="en-US" altLang="zh-CN" sz="1200" b="0" i="0" kern="1200" dirty="0" smtClean="0">
                <a:solidFill>
                  <a:schemeClr val="tx1"/>
                </a:solidFill>
                <a:effectLst/>
                <a:latin typeface="+mn-lt"/>
                <a:ea typeface="+mn-ea"/>
                <a:cs typeface="+mn-cs"/>
              </a:rPr>
              <a:t>commute</a:t>
            </a:r>
            <a:r>
              <a:rPr lang="zh-CN" altLang="en-US" sz="1200" b="0" i="0" kern="1200" dirty="0" smtClean="0">
                <a:solidFill>
                  <a:schemeClr val="tx1"/>
                </a:solidFill>
                <a:effectLst/>
                <a:latin typeface="+mn-lt"/>
                <a:ea typeface="+mn-ea"/>
                <a:cs typeface="+mn-cs"/>
              </a:rPr>
              <a:t>可以确定使用这些接口通信的测试用例。结果是开发者可以实现进程之前做出全局接口改变来改善可扩展性。</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31</a:t>
            </a:fld>
            <a:endParaRPr lang="zh-CN" altLang="en-US">
              <a:latin typeface="Calibri" charset="0"/>
            </a:endParaRPr>
          </a:p>
        </p:txBody>
      </p:sp>
    </p:spTree>
    <p:extLst>
      <p:ext uri="{BB962C8B-B14F-4D97-AF65-F5344CB8AC3E}">
        <p14:creationId xmlns:p14="http://schemas.microsoft.com/office/powerpoint/2010/main" val="514066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kern="1200" smtClean="0">
                <a:solidFill>
                  <a:schemeClr val="tx1"/>
                </a:solidFill>
                <a:effectLst/>
                <a:latin typeface="+mn-lt"/>
                <a:ea typeface="+mn-ea"/>
                <a:cs typeface="+mn-cs"/>
              </a:rPr>
              <a:t>谢谢大家。</a:t>
            </a:r>
          </a:p>
          <a:p>
            <a:endParaRPr kumimoji="1" lang="zh-CN" altLang="en-US" dirty="0"/>
          </a:p>
        </p:txBody>
      </p:sp>
      <p:sp>
        <p:nvSpPr>
          <p:cNvPr id="4" name="幻灯片编号占位符 3"/>
          <p:cNvSpPr>
            <a:spLocks noGrp="1"/>
          </p:cNvSpPr>
          <p:nvPr>
            <p:ph type="sldNum" sz="quarter" idx="10"/>
          </p:nvPr>
        </p:nvSpPr>
        <p:spPr/>
        <p:txBody>
          <a:bodyPr/>
          <a:lstStyle/>
          <a:p>
            <a:pPr>
              <a:defRPr/>
            </a:pPr>
            <a:fld id="{170414AF-CB55-514B-B1E5-389C072EA498}" type="slidenum">
              <a:rPr lang="zh-CN" altLang="en-US" smtClean="0"/>
              <a:pPr>
                <a:defRPr/>
              </a:pPr>
              <a:t>32</a:t>
            </a:fld>
            <a:endParaRPr lang="zh-CN" altLang="en-US"/>
          </a:p>
        </p:txBody>
      </p:sp>
    </p:spTree>
    <p:extLst>
      <p:ext uri="{BB962C8B-B14F-4D97-AF65-F5344CB8AC3E}">
        <p14:creationId xmlns:p14="http://schemas.microsoft.com/office/powerpoint/2010/main" val="1120048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0" i="0" kern="1200" dirty="0" smtClean="0">
                <a:solidFill>
                  <a:schemeClr val="tx1"/>
                </a:solidFill>
                <a:effectLst/>
                <a:latin typeface="+mn-lt"/>
                <a:ea typeface="+mn-ea"/>
                <a:cs typeface="+mn-cs"/>
              </a:rPr>
              <a:t>Shared ﬁle descriptor space:</a:t>
            </a:r>
          </a:p>
          <a:p>
            <a:r>
              <a:rPr lang="zh-CN" altLang="en-US" sz="1200" b="0" i="0" kern="1200" dirty="0" smtClean="0">
                <a:solidFill>
                  <a:schemeClr val="tx1"/>
                </a:solidFill>
                <a:effectLst/>
                <a:latin typeface="+mn-lt"/>
                <a:ea typeface="+mn-ea"/>
                <a:cs typeface="+mn-cs"/>
              </a:rPr>
              <a:t>共享文件描述符空间：在符合</a:t>
            </a:r>
            <a:r>
              <a:rPr lang="en-US" altLang="zh-CN" sz="1200" b="0" i="0" kern="1200" dirty="0" smtClean="0">
                <a:solidFill>
                  <a:schemeClr val="tx1"/>
                </a:solidFill>
                <a:effectLst/>
                <a:latin typeface="+mn-lt"/>
                <a:ea typeface="+mn-ea"/>
                <a:cs typeface="+mn-cs"/>
              </a:rPr>
              <a:t>POSIX</a:t>
            </a:r>
            <a:r>
              <a:rPr lang="zh-CN" altLang="en-US" sz="1200" b="0" i="0" kern="1200" dirty="0" smtClean="0">
                <a:solidFill>
                  <a:schemeClr val="tx1"/>
                </a:solidFill>
                <a:effectLst/>
                <a:latin typeface="+mn-lt"/>
                <a:ea typeface="+mn-ea"/>
                <a:cs typeface="+mn-cs"/>
              </a:rPr>
              <a:t>的操作系统中，文件描述符（</a:t>
            </a:r>
            <a:r>
              <a:rPr lang="en-US" altLang="zh-CN" sz="1200" b="0" i="0" kern="1200" dirty="0" err="1" smtClean="0">
                <a:solidFill>
                  <a:schemeClr val="tx1"/>
                </a:solidFill>
                <a:effectLst/>
                <a:latin typeface="+mn-lt"/>
                <a:ea typeface="+mn-ea"/>
                <a:cs typeface="+mn-cs"/>
              </a:rPr>
              <a:t>fd</a:t>
            </a:r>
            <a:r>
              <a:rPr lang="zh-CN" altLang="en-US" sz="1200" b="0" i="0" kern="1200" dirty="0" smtClean="0">
                <a:solidFill>
                  <a:schemeClr val="tx1"/>
                </a:solidFill>
                <a:effectLst/>
                <a:latin typeface="+mn-lt"/>
                <a:ea typeface="+mn-ea"/>
                <a:cs typeface="+mn-cs"/>
              </a:rPr>
              <a:t>）空间在进程中共享。而在处理大量并发连接的繁忙服务器中，多线程之间的竞争锁会带来性能开销。 反过来，套接字的文件描述符的使用还为通过</a:t>
            </a:r>
            <a:r>
              <a:rPr lang="en-US" altLang="zh-CN" sz="1200" b="0" i="0" kern="1200" dirty="0" smtClean="0">
                <a:solidFill>
                  <a:schemeClr val="tx1"/>
                </a:solidFill>
                <a:effectLst/>
                <a:latin typeface="+mn-lt"/>
                <a:ea typeface="+mn-ea"/>
                <a:cs typeface="+mn-cs"/>
              </a:rPr>
              <a:t>Linux</a:t>
            </a:r>
            <a:r>
              <a:rPr lang="zh-CN" altLang="en-US" sz="1200" b="0" i="0" kern="1200" dirty="0" smtClean="0">
                <a:solidFill>
                  <a:schemeClr val="tx1"/>
                </a:solidFill>
                <a:effectLst/>
                <a:latin typeface="+mn-lt"/>
                <a:ea typeface="+mn-ea"/>
                <a:cs typeface="+mn-cs"/>
              </a:rPr>
              <a:t>虚拟文件系统（</a:t>
            </a:r>
            <a:r>
              <a:rPr lang="en-US" altLang="zh-CN" sz="1200" b="0" i="0" kern="1200" dirty="0" smtClean="0">
                <a:solidFill>
                  <a:schemeClr val="tx1"/>
                </a:solidFill>
                <a:effectLst/>
                <a:latin typeface="+mn-lt"/>
                <a:ea typeface="+mn-ea"/>
                <a:cs typeface="+mn-cs"/>
              </a:rPr>
              <a:t>VFS</a:t>
            </a:r>
            <a:r>
              <a:rPr lang="zh-CN" altLang="en-US" sz="1200" b="0" i="0" kern="1200" dirty="0" smtClean="0">
                <a:solidFill>
                  <a:schemeClr val="tx1"/>
                </a:solidFill>
                <a:effectLst/>
                <a:latin typeface="+mn-lt"/>
                <a:ea typeface="+mn-ea"/>
                <a:cs typeface="+mn-cs"/>
              </a:rPr>
              <a:t>）创造了额外的开销，这是一个用于支持常见文件操作的伪文件系统层。</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4</a:t>
            </a:fld>
            <a:endParaRPr lang="zh-CN" altLang="en-US">
              <a:latin typeface="Calibri" charset="0"/>
            </a:endParaRPr>
          </a:p>
        </p:txBody>
      </p:sp>
    </p:spTree>
    <p:extLst>
      <p:ext uri="{BB962C8B-B14F-4D97-AF65-F5344CB8AC3E}">
        <p14:creationId xmlns:p14="http://schemas.microsoft.com/office/powerpoint/2010/main" val="1359432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缺乏连接局部性。在多线程通信应用中，我们往往共享同一个监听套接字。而这种运行模式会导致，多个线程会互相竞争使用套接字的接受队列，导致性能的下降。 此外，执行处理</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连接的内核代码的核心可能与运行实际发送和接收数据的应用程序代码的核心不同。 由于</a:t>
            </a:r>
            <a:r>
              <a:rPr lang="en-US" altLang="zh-CN" sz="1200" b="0" i="0" kern="1200" dirty="0" smtClean="0">
                <a:solidFill>
                  <a:schemeClr val="tx1"/>
                </a:solidFill>
                <a:effectLst/>
                <a:latin typeface="+mn-lt"/>
                <a:ea typeface="+mn-ea"/>
                <a:cs typeface="+mn-cs"/>
              </a:rPr>
              <a:t>CPU</a:t>
            </a:r>
            <a:r>
              <a:rPr lang="zh-CN" altLang="en-US" sz="1200" b="0" i="0" kern="1200" dirty="0" smtClean="0">
                <a:solidFill>
                  <a:schemeClr val="tx1"/>
                </a:solidFill>
                <a:effectLst/>
                <a:latin typeface="+mn-lt"/>
                <a:ea typeface="+mn-ea"/>
                <a:cs typeface="+mn-cs"/>
              </a:rPr>
              <a:t>缓存未命中和缓存线共享增加，这种连接局部性的缺乏会引起额外的开销。</a:t>
            </a:r>
            <a:endParaRPr lang="ko-KR" altLang="en-US" dirty="0"/>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5</a:t>
            </a:fld>
            <a:endParaRPr lang="zh-CN" altLang="en-US">
              <a:latin typeface="Calibri" charset="0"/>
            </a:endParaRPr>
          </a:p>
        </p:txBody>
      </p:sp>
    </p:spTree>
    <p:extLst>
      <p:ext uri="{BB962C8B-B14F-4D97-AF65-F5344CB8AC3E}">
        <p14:creationId xmlns:p14="http://schemas.microsoft.com/office/powerpoint/2010/main" val="1241742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mn-lt"/>
                <a:ea typeface="+mn-ea"/>
                <a:cs typeface="+mn-cs"/>
              </a:rPr>
              <a:t>不利于每个数据包的处理：目前，操作系统会对每一个包进行单独处理。然而，这种处理模式会带来更多的开销。</a:t>
            </a:r>
          </a:p>
          <a:p>
            <a:r>
              <a:rPr lang="en-US" altLang="zh-CN" sz="1200" b="0" i="0" kern="1200" dirty="0" smtClean="0">
                <a:solidFill>
                  <a:schemeClr val="tx1"/>
                </a:solidFill>
                <a:effectLst/>
                <a:latin typeface="+mn-lt"/>
                <a:ea typeface="+mn-ea"/>
                <a:cs typeface="+mn-cs"/>
              </a:rPr>
              <a:t>System call overhead</a:t>
            </a:r>
          </a:p>
          <a:p>
            <a:r>
              <a:rPr lang="zh-CN" altLang="en-US" sz="1200" b="0" i="0" kern="1200" dirty="0" smtClean="0">
                <a:solidFill>
                  <a:schemeClr val="tx1"/>
                </a:solidFill>
                <a:effectLst/>
                <a:latin typeface="+mn-lt"/>
                <a:ea typeface="+mn-ea"/>
                <a:cs typeface="+mn-cs"/>
              </a:rPr>
              <a:t>系统调用的开销：在大量小封包并发连接到来时，传统的套接字需要频繁的用户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内核模式切换。频繁的系统调用会污染处理器状态（比如高速缓存、分支预测表），从而导致性能下降。另外，用户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内核模式的切换也会导致一定的开销。</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6</a:t>
            </a:fld>
            <a:endParaRPr lang="zh-CN" altLang="en-US">
              <a:latin typeface="Calibri" charset="0"/>
            </a:endParaRPr>
          </a:p>
        </p:txBody>
      </p:sp>
    </p:spTree>
    <p:extLst>
      <p:ext uri="{BB962C8B-B14F-4D97-AF65-F5344CB8AC3E}">
        <p14:creationId xmlns:p14="http://schemas.microsoft.com/office/powerpoint/2010/main" val="1399344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z="120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7</a:t>
            </a:fld>
            <a:endParaRPr lang="zh-CN" altLang="en-US">
              <a:latin typeface="Calibri" charset="0"/>
            </a:endParaRPr>
          </a:p>
        </p:txBody>
      </p:sp>
    </p:spTree>
    <p:extLst>
      <p:ext uri="{BB962C8B-B14F-4D97-AF65-F5344CB8AC3E}">
        <p14:creationId xmlns:p14="http://schemas.microsoft.com/office/powerpoint/2010/main" val="10109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1200" b="1" i="0" kern="1200" dirty="0" smtClean="0">
                <a:solidFill>
                  <a:schemeClr val="tx1"/>
                </a:solidFill>
                <a:effectLst/>
                <a:latin typeface="+mn-lt"/>
                <a:ea typeface="+mn-ea"/>
                <a:cs typeface="+mn-cs"/>
              </a:rPr>
              <a:t>MTCP</a:t>
            </a:r>
            <a:r>
              <a:rPr lang="zh-CN" altLang="en-US" sz="1200" b="1" i="0" kern="1200" dirty="0" smtClean="0">
                <a:solidFill>
                  <a:schemeClr val="tx1"/>
                </a:solidFill>
                <a:effectLst/>
                <a:latin typeface="+mn-lt"/>
                <a:ea typeface="+mn-ea"/>
                <a:cs typeface="+mn-cs"/>
              </a:rPr>
              <a:t>解决思路：</a:t>
            </a:r>
          </a:p>
          <a:p>
            <a:r>
              <a:rPr lang="zh-CN" altLang="en-US" sz="1200" b="0" i="0" kern="1200" dirty="0" smtClean="0">
                <a:solidFill>
                  <a:schemeClr val="tx1"/>
                </a:solidFill>
                <a:effectLst/>
                <a:latin typeface="+mn-lt"/>
                <a:ea typeface="+mn-ea"/>
                <a:cs typeface="+mn-cs"/>
              </a:rPr>
              <a:t>不修改</a:t>
            </a:r>
            <a:r>
              <a:rPr lang="en-US" altLang="zh-CN" sz="1200" b="0" i="0" kern="1200" dirty="0" smtClean="0">
                <a:solidFill>
                  <a:schemeClr val="tx1"/>
                </a:solidFill>
                <a:effectLst/>
                <a:latin typeface="+mn-lt"/>
                <a:ea typeface="+mn-ea"/>
                <a:cs typeface="+mn-cs"/>
              </a:rPr>
              <a:t>kernel</a:t>
            </a:r>
            <a:r>
              <a:rPr lang="zh-CN" altLang="en-US" sz="1200" b="0" i="0" kern="1200" dirty="0" smtClean="0">
                <a:solidFill>
                  <a:schemeClr val="tx1"/>
                </a:solidFill>
                <a:effectLst/>
                <a:latin typeface="+mn-lt"/>
                <a:ea typeface="+mn-ea"/>
                <a:cs typeface="+mn-cs"/>
              </a:rPr>
              <a:t>，只修改用户空间库。</a:t>
            </a:r>
          </a:p>
          <a:p>
            <a:r>
              <a:rPr lang="zh-CN" altLang="en-US" sz="1200" b="0" i="0" kern="1200" dirty="0" smtClean="0">
                <a:solidFill>
                  <a:schemeClr val="tx1"/>
                </a:solidFill>
                <a:effectLst/>
                <a:latin typeface="+mn-lt"/>
                <a:ea typeface="+mn-ea"/>
                <a:cs typeface="+mn-cs"/>
              </a:rPr>
              <a:t>为每个核维护自己的数据结构，包括</a:t>
            </a:r>
            <a:r>
              <a:rPr lang="en-US" altLang="zh-CN" sz="1200" b="0" i="0" kern="1200" dirty="0" err="1" smtClean="0">
                <a:solidFill>
                  <a:schemeClr val="tx1"/>
                </a:solidFill>
                <a:effectLst/>
                <a:latin typeface="+mn-lt"/>
                <a:ea typeface="+mn-ea"/>
                <a:cs typeface="+mn-cs"/>
              </a:rPr>
              <a:t>tcb</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socket</a:t>
            </a:r>
            <a:r>
              <a:rPr lang="zh-CN" altLang="en-US" sz="1200" b="0" i="0" kern="1200" dirty="0" smtClean="0">
                <a:solidFill>
                  <a:schemeClr val="tx1"/>
                </a:solidFill>
                <a:effectLst/>
                <a:latin typeface="+mn-lt"/>
                <a:ea typeface="+mn-ea"/>
                <a:cs typeface="+mn-cs"/>
              </a:rPr>
              <a:t>的</a:t>
            </a:r>
            <a:r>
              <a:rPr lang="en-US" altLang="zh-CN" sz="1200" b="0" i="0" kern="1200" dirty="0" smtClean="0">
                <a:solidFill>
                  <a:schemeClr val="tx1"/>
                </a:solidFill>
                <a:effectLst/>
                <a:latin typeface="+mn-lt"/>
                <a:ea typeface="+mn-ea"/>
                <a:cs typeface="+mn-cs"/>
              </a:rPr>
              <a:t>buffer</a:t>
            </a:r>
            <a:r>
              <a:rPr lang="zh-CN" altLang="en-US" sz="1200" b="0" i="0" kern="1200" dirty="0" smtClean="0">
                <a:solidFill>
                  <a:schemeClr val="tx1"/>
                </a:solidFill>
                <a:effectLst/>
                <a:latin typeface="+mn-lt"/>
                <a:ea typeface="+mn-ea"/>
                <a:cs typeface="+mn-cs"/>
              </a:rPr>
              <a:t>以及相应队列，从而避免竞争锁问题，并增加缓存性能</a:t>
            </a:r>
          </a:p>
          <a:p>
            <a:r>
              <a:rPr lang="zh-CN" altLang="en-US" sz="1200" b="0" i="0" kern="1200" dirty="0" smtClean="0">
                <a:solidFill>
                  <a:schemeClr val="tx1"/>
                </a:solidFill>
                <a:effectLst/>
                <a:latin typeface="+mn-lt"/>
                <a:ea typeface="+mn-ea"/>
                <a:cs typeface="+mn-cs"/>
              </a:rPr>
              <a:t>为了保证多网卡下的高效处理，</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采用</a:t>
            </a:r>
            <a:r>
              <a:rPr lang="en-US" altLang="zh-CN" sz="1200" b="0" i="0" kern="1200" dirty="0" err="1" smtClean="0">
                <a:solidFill>
                  <a:schemeClr val="tx1"/>
                </a:solidFill>
                <a:effectLst/>
                <a:latin typeface="+mn-lt"/>
                <a:ea typeface="+mn-ea"/>
                <a:cs typeface="+mn-cs"/>
              </a:rPr>
              <a:t>PacketShader</a:t>
            </a:r>
            <a:r>
              <a:rPr lang="en-US" altLang="zh-CN" sz="1200" b="0" i="0" kern="1200" dirty="0" smtClean="0">
                <a:solidFill>
                  <a:schemeClr val="tx1"/>
                </a:solidFill>
                <a:effectLst/>
                <a:latin typeface="+mn-lt"/>
                <a:ea typeface="+mn-ea"/>
                <a:cs typeface="+mn-cs"/>
              </a:rPr>
              <a:t> I / O</a:t>
            </a:r>
            <a:r>
              <a:rPr lang="zh-CN" altLang="en-US" sz="1200" b="0" i="0" kern="1200" dirty="0" smtClean="0">
                <a:solidFill>
                  <a:schemeClr val="tx1"/>
                </a:solidFill>
                <a:effectLst/>
                <a:latin typeface="+mn-lt"/>
                <a:ea typeface="+mn-ea"/>
                <a:cs typeface="+mn-cs"/>
              </a:rPr>
              <a:t>引擎（</a:t>
            </a:r>
            <a:r>
              <a:rPr lang="en-US" altLang="zh-CN" sz="1200" b="0" i="0" kern="1200" dirty="0" smtClean="0">
                <a:solidFill>
                  <a:schemeClr val="tx1"/>
                </a:solidFill>
                <a:effectLst/>
                <a:latin typeface="+mn-lt"/>
                <a:ea typeface="+mn-ea"/>
                <a:cs typeface="+mn-cs"/>
              </a:rPr>
              <a:t>PSIO</a:t>
            </a:r>
            <a:r>
              <a:rPr lang="zh-CN" altLang="en-US" sz="1200" b="0" i="0" kern="1200" dirty="0" smtClean="0">
                <a:solidFill>
                  <a:schemeClr val="tx1"/>
                </a:solidFill>
                <a:effectLst/>
                <a:latin typeface="+mn-lt"/>
                <a:ea typeface="+mn-ea"/>
                <a:cs typeface="+mn-cs"/>
              </a:rPr>
              <a:t>）来提供高效率的事件驱动的数据包</a:t>
            </a:r>
            <a:r>
              <a:rPr lang="en-US" altLang="zh-CN" sz="1200" b="0" i="0" kern="1200" dirty="0" smtClean="0">
                <a:solidFill>
                  <a:schemeClr val="tx1"/>
                </a:solidFill>
                <a:effectLst/>
                <a:latin typeface="+mn-lt"/>
                <a:ea typeface="+mn-ea"/>
                <a:cs typeface="+mn-cs"/>
              </a:rPr>
              <a:t>I / O</a:t>
            </a:r>
            <a:r>
              <a:rPr lang="zh-CN" altLang="en-US" sz="1200" b="0" i="0" kern="1200" dirty="0" smtClean="0">
                <a:solidFill>
                  <a:schemeClr val="tx1"/>
                </a:solidFill>
                <a:effectLst/>
                <a:latin typeface="+mn-lt"/>
                <a:ea typeface="+mn-ea"/>
                <a:cs typeface="+mn-cs"/>
              </a:rPr>
              <a:t>接口，提供了</a:t>
            </a:r>
            <a:r>
              <a:rPr lang="en-US" altLang="zh-CN" sz="1200" b="0" i="0" kern="1200" dirty="0" err="1" smtClean="0">
                <a:solidFill>
                  <a:schemeClr val="tx1"/>
                </a:solidFill>
                <a:effectLst/>
                <a:latin typeface="+mn-lt"/>
                <a:ea typeface="+mn-ea"/>
                <a:cs typeface="+mn-cs"/>
              </a:rPr>
              <a:t>ps_select</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避免频繁用户</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内核切换的开销，</a:t>
            </a:r>
            <a:r>
              <a:rPr lang="en-US" altLang="zh-CN" sz="1200" b="0" i="0" kern="1200" dirty="0" err="1" smtClean="0">
                <a:solidFill>
                  <a:schemeClr val="tx1"/>
                </a:solidFill>
                <a:effectLst/>
                <a:latin typeface="+mn-lt"/>
                <a:ea typeface="+mn-ea"/>
                <a:cs typeface="+mn-cs"/>
              </a:rPr>
              <a:t>mTcp</a:t>
            </a:r>
            <a:r>
              <a:rPr lang="zh-CN" altLang="en-US" sz="1200" b="0" i="0" kern="1200" dirty="0" smtClean="0">
                <a:solidFill>
                  <a:schemeClr val="tx1"/>
                </a:solidFill>
                <a:effectLst/>
                <a:latin typeface="+mn-lt"/>
                <a:ea typeface="+mn-ea"/>
                <a:cs typeface="+mn-cs"/>
              </a:rPr>
              <a:t>采用一个名为零线程的</a:t>
            </a:r>
            <a:r>
              <a:rPr lang="en-US" altLang="zh-CN" sz="1200" b="0" i="0" kern="1200" dirty="0" smtClean="0">
                <a:solidFill>
                  <a:schemeClr val="tx1"/>
                </a:solidFill>
                <a:effectLst/>
                <a:latin typeface="+mn-lt"/>
                <a:ea typeface="+mn-ea"/>
                <a:cs typeface="+mn-cs"/>
              </a:rPr>
              <a:t>TCP</a:t>
            </a:r>
            <a:r>
              <a:rPr lang="zh-CN" altLang="en-US" sz="1200" b="0" i="0" kern="1200" dirty="0" smtClean="0">
                <a:solidFill>
                  <a:schemeClr val="tx1"/>
                </a:solidFill>
                <a:effectLst/>
                <a:latin typeface="+mn-lt"/>
                <a:ea typeface="+mn-ea"/>
                <a:cs typeface="+mn-cs"/>
              </a:rPr>
              <a:t>来提供功能，以用户态的模式来进行交互。</a:t>
            </a:r>
          </a:p>
          <a:p>
            <a:r>
              <a:rPr lang="zh-CN" altLang="en-US" sz="1200" b="0" i="0" kern="1200" dirty="0" smtClean="0">
                <a:solidFill>
                  <a:schemeClr val="tx1"/>
                </a:solidFill>
                <a:effectLst/>
                <a:latin typeface="+mn-lt"/>
                <a:ea typeface="+mn-ea"/>
                <a:cs typeface="+mn-cs"/>
              </a:rPr>
              <a:t>高效的</a:t>
            </a:r>
            <a:r>
              <a:rPr lang="en-US" altLang="zh-CN" sz="1200" b="0" i="0" kern="1200" dirty="0" smtClean="0">
                <a:solidFill>
                  <a:schemeClr val="tx1"/>
                </a:solidFill>
                <a:effectLst/>
                <a:latin typeface="+mn-lt"/>
                <a:ea typeface="+mn-ea"/>
                <a:cs typeface="+mn-cs"/>
              </a:rPr>
              <a:t>TCP timer</a:t>
            </a:r>
            <a:r>
              <a:rPr lang="zh-CN" altLang="en-US" sz="1200" b="0" i="0" kern="1200" dirty="0" smtClean="0">
                <a:solidFill>
                  <a:schemeClr val="tx1"/>
                </a:solidFill>
                <a:effectLst/>
                <a:latin typeface="+mn-lt"/>
                <a:ea typeface="+mn-ea"/>
                <a:cs typeface="+mn-cs"/>
              </a:rPr>
              <a:t>管理，并进行优先级管理，对小封包连接进行优化，保证性能</a:t>
            </a:r>
          </a:p>
          <a:p>
            <a:r>
              <a:rPr lang="zh-CN" altLang="en-US" sz="1200" b="0" i="0" kern="1200" dirty="0" smtClean="0">
                <a:solidFill>
                  <a:schemeClr val="tx1"/>
                </a:solidFill>
                <a:effectLst/>
                <a:latin typeface="+mn-lt"/>
                <a:ea typeface="+mn-ea"/>
                <a:cs typeface="+mn-cs"/>
              </a:rPr>
              <a:t>批处理网络报文，使用</a:t>
            </a:r>
            <a:r>
              <a:rPr lang="en-US" altLang="zh-CN" sz="1200" b="0" i="0" kern="1200" dirty="0" smtClean="0">
                <a:solidFill>
                  <a:schemeClr val="tx1"/>
                </a:solidFill>
                <a:effectLst/>
                <a:latin typeface="+mn-lt"/>
                <a:ea typeface="+mn-ea"/>
                <a:cs typeface="+mn-cs"/>
              </a:rPr>
              <a:t>batch</a:t>
            </a:r>
            <a:r>
              <a:rPr lang="zh-CN" altLang="en-US" sz="1200" b="0" i="0" kern="1200" dirty="0" smtClean="0">
                <a:solidFill>
                  <a:schemeClr val="tx1"/>
                </a:solidFill>
                <a:effectLst/>
                <a:latin typeface="+mn-lt"/>
                <a:ea typeface="+mn-ea"/>
                <a:cs typeface="+mn-cs"/>
              </a:rPr>
              <a:t>，来平摊额外开销。</a:t>
            </a:r>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8</a:t>
            </a:fld>
            <a:endParaRPr lang="zh-CN" altLang="en-US">
              <a:latin typeface="Calibri" charset="0"/>
            </a:endParaRPr>
          </a:p>
        </p:txBody>
      </p:sp>
    </p:spTree>
    <p:extLst>
      <p:ext uri="{BB962C8B-B14F-4D97-AF65-F5344CB8AC3E}">
        <p14:creationId xmlns:p14="http://schemas.microsoft.com/office/powerpoint/2010/main" val="1740660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457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0" i="0" kern="1200" dirty="0">
              <a:solidFill>
                <a:schemeClr val="tx1"/>
              </a:solidFill>
              <a:effectLst/>
              <a:latin typeface="+mn-lt"/>
              <a:ea typeface="+mn-ea"/>
              <a:cs typeface="+mn-cs"/>
            </a:endParaRPr>
          </a:p>
        </p:txBody>
      </p:sp>
      <p:sp>
        <p:nvSpPr>
          <p:cNvPr id="24579"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fld id="{3DD95C13-19C9-114E-958B-796EF17BCCEB}" type="slidenum">
              <a:rPr lang="zh-CN" altLang="en-US">
                <a:latin typeface="Calibri" charset="0"/>
              </a:rPr>
              <a:pPr/>
              <a:t>9</a:t>
            </a:fld>
            <a:endParaRPr lang="zh-CN" altLang="en-US">
              <a:latin typeface="Calibri" charset="0"/>
            </a:endParaRPr>
          </a:p>
        </p:txBody>
      </p:sp>
    </p:spTree>
    <p:extLst>
      <p:ext uri="{BB962C8B-B14F-4D97-AF65-F5344CB8AC3E}">
        <p14:creationId xmlns:p14="http://schemas.microsoft.com/office/powerpoint/2010/main" val="1572470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2" name="组合 1"/>
          <p:cNvGrpSpPr>
            <a:grpSpLocks/>
          </p:cNvGrpSpPr>
          <p:nvPr userDrawn="1"/>
        </p:nvGrpSpPr>
        <p:grpSpPr bwMode="auto">
          <a:xfrm>
            <a:off x="7035800" y="-1588"/>
            <a:ext cx="2108200" cy="1054101"/>
            <a:chOff x="1827865" y="-1260"/>
            <a:chExt cx="7316471" cy="3656987"/>
          </a:xfrm>
        </p:grpSpPr>
        <p:sp>
          <p:nvSpPr>
            <p:cNvPr id="3" name="直角三角形 2"/>
            <p:cNvSpPr/>
            <p:nvPr/>
          </p:nvSpPr>
          <p:spPr>
            <a:xfrm rot="16200000">
              <a:off x="7315528" y="-1570"/>
              <a:ext cx="1828495" cy="182911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直角三角形 3"/>
            <p:cNvSpPr/>
            <p:nvPr/>
          </p:nvSpPr>
          <p:spPr>
            <a:xfrm>
              <a:off x="7315218" y="1827235"/>
              <a:ext cx="1829118" cy="1828492"/>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直角三角形 4"/>
            <p:cNvSpPr/>
            <p:nvPr/>
          </p:nvSpPr>
          <p:spPr>
            <a:xfrm>
              <a:off x="5486101" y="-1260"/>
              <a:ext cx="1829118" cy="182849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直角三角形 5"/>
            <p:cNvSpPr/>
            <p:nvPr/>
          </p:nvSpPr>
          <p:spPr>
            <a:xfrm rot="5400000">
              <a:off x="3657292" y="-1570"/>
              <a:ext cx="1828495" cy="1829118"/>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直角三角形 6"/>
            <p:cNvSpPr/>
            <p:nvPr/>
          </p:nvSpPr>
          <p:spPr>
            <a:xfrm rot="10800000">
              <a:off x="1827865" y="-1260"/>
              <a:ext cx="1829118" cy="1828495"/>
            </a:xfrm>
            <a:prstGeom prst="rtTriangle">
              <a:avLst/>
            </a:prstGeom>
            <a:solidFill>
              <a:srgbClr val="0168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7287673" y="-1260"/>
              <a:ext cx="1829118" cy="1828495"/>
            </a:xfrm>
            <a:prstGeom prst="rect">
              <a:avLst/>
            </a:prstGeom>
            <a:solidFill>
              <a:srgbClr val="0168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 name="矩形 8"/>
          <p:cNvSpPr/>
          <p:nvPr userDrawn="1"/>
        </p:nvSpPr>
        <p:spPr>
          <a:xfrm>
            <a:off x="0" y="1056925"/>
            <a:ext cx="9144000" cy="152115"/>
          </a:xfrm>
          <a:prstGeom prst="rect">
            <a:avLst/>
          </a:prstGeom>
          <a:blipFill>
            <a:blip r:embed="rId2">
              <a:duotone>
                <a:schemeClr val="accent1">
                  <a:shade val="45000"/>
                  <a:satMod val="135000"/>
                </a:schemeClr>
                <a:prstClr val="white"/>
              </a:duotone>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0174AB"/>
              </a:solidFill>
            </a:endParaRPr>
          </a:p>
        </p:txBody>
      </p:sp>
      <p:sp>
        <p:nvSpPr>
          <p:cNvPr id="10" name="矩形 9"/>
          <p:cNvSpPr/>
          <p:nvPr userDrawn="1"/>
        </p:nvSpPr>
        <p:spPr>
          <a:xfrm>
            <a:off x="0" y="6281259"/>
            <a:ext cx="9144000" cy="152115"/>
          </a:xfrm>
          <a:prstGeom prst="rect">
            <a:avLst/>
          </a:prstGeom>
          <a:blipFill>
            <a:blip r:embed="rId2">
              <a:duotone>
                <a:schemeClr val="accent1">
                  <a:shade val="45000"/>
                  <a:satMod val="135000"/>
                </a:schemeClr>
                <a:prstClr val="white"/>
              </a:duotone>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0174AB"/>
              </a:solidFill>
            </a:endParaRPr>
          </a:p>
        </p:txBody>
      </p:sp>
    </p:spTree>
    <p:extLst>
      <p:ext uri="{BB962C8B-B14F-4D97-AF65-F5344CB8AC3E}">
        <p14:creationId xmlns:p14="http://schemas.microsoft.com/office/powerpoint/2010/main" val="1694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矩形 1"/>
          <p:cNvSpPr/>
          <p:nvPr userDrawn="1"/>
        </p:nvSpPr>
        <p:spPr>
          <a:xfrm>
            <a:off x="0" y="1056925"/>
            <a:ext cx="9144000" cy="5376449"/>
          </a:xfrm>
          <a:prstGeom prst="rect">
            <a:avLst/>
          </a:prstGeom>
          <a:blipFill>
            <a:blip r:embed="rId2">
              <a:duotone>
                <a:schemeClr val="accent1">
                  <a:shade val="45000"/>
                  <a:satMod val="135000"/>
                </a:schemeClr>
                <a:prstClr val="white"/>
              </a:duotone>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0174AB"/>
              </a:solidFill>
            </a:endParaRPr>
          </a:p>
        </p:txBody>
      </p:sp>
      <p:grpSp>
        <p:nvGrpSpPr>
          <p:cNvPr id="3" name="组合 2"/>
          <p:cNvGrpSpPr>
            <a:grpSpLocks/>
          </p:cNvGrpSpPr>
          <p:nvPr userDrawn="1"/>
        </p:nvGrpSpPr>
        <p:grpSpPr bwMode="auto">
          <a:xfrm>
            <a:off x="7035800" y="-1588"/>
            <a:ext cx="2108200" cy="1054101"/>
            <a:chOff x="1827865" y="-1260"/>
            <a:chExt cx="7316471" cy="3656987"/>
          </a:xfrm>
        </p:grpSpPr>
        <p:sp>
          <p:nvSpPr>
            <p:cNvPr id="4" name="直角三角形 3"/>
            <p:cNvSpPr/>
            <p:nvPr/>
          </p:nvSpPr>
          <p:spPr>
            <a:xfrm rot="16200000">
              <a:off x="7315528" y="-1570"/>
              <a:ext cx="1828495" cy="182911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直角三角形 4"/>
            <p:cNvSpPr/>
            <p:nvPr/>
          </p:nvSpPr>
          <p:spPr>
            <a:xfrm>
              <a:off x="7315218" y="1827235"/>
              <a:ext cx="1829118" cy="1828492"/>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直角三角形 5"/>
            <p:cNvSpPr/>
            <p:nvPr/>
          </p:nvSpPr>
          <p:spPr>
            <a:xfrm>
              <a:off x="5486101" y="-1260"/>
              <a:ext cx="1829118" cy="182849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直角三角形 6"/>
            <p:cNvSpPr/>
            <p:nvPr/>
          </p:nvSpPr>
          <p:spPr>
            <a:xfrm rot="5400000">
              <a:off x="3657292" y="-1570"/>
              <a:ext cx="1828495" cy="1829118"/>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直角三角形 7"/>
            <p:cNvSpPr/>
            <p:nvPr/>
          </p:nvSpPr>
          <p:spPr>
            <a:xfrm rot="10800000">
              <a:off x="1827865" y="-1260"/>
              <a:ext cx="1829118" cy="1828495"/>
            </a:xfrm>
            <a:prstGeom prst="rtTriangle">
              <a:avLst/>
            </a:prstGeom>
            <a:solidFill>
              <a:srgbClr val="0168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7287673" y="-1260"/>
              <a:ext cx="1829118" cy="1828495"/>
            </a:xfrm>
            <a:prstGeom prst="rect">
              <a:avLst/>
            </a:prstGeom>
            <a:solidFill>
              <a:srgbClr val="0168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0" name="矩形 9"/>
          <p:cNvSpPr/>
          <p:nvPr userDrawn="1"/>
        </p:nvSpPr>
        <p:spPr>
          <a:xfrm>
            <a:off x="0" y="1108075"/>
            <a:ext cx="4572000" cy="5272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491233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矩形 1"/>
          <p:cNvSpPr/>
          <p:nvPr userDrawn="1"/>
        </p:nvSpPr>
        <p:spPr>
          <a:xfrm>
            <a:off x="0" y="1056925"/>
            <a:ext cx="9144000" cy="5376449"/>
          </a:xfrm>
          <a:prstGeom prst="rect">
            <a:avLst/>
          </a:prstGeom>
          <a:blipFill>
            <a:blip r:embed="rId2">
              <a:duotone>
                <a:schemeClr val="accent1">
                  <a:shade val="45000"/>
                  <a:satMod val="135000"/>
                </a:schemeClr>
                <a:prstClr val="white"/>
              </a:duotone>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0174AB"/>
              </a:solidFill>
            </a:endParaRPr>
          </a:p>
        </p:txBody>
      </p:sp>
      <p:grpSp>
        <p:nvGrpSpPr>
          <p:cNvPr id="3" name="组合 2"/>
          <p:cNvGrpSpPr>
            <a:grpSpLocks/>
          </p:cNvGrpSpPr>
          <p:nvPr userDrawn="1"/>
        </p:nvGrpSpPr>
        <p:grpSpPr bwMode="auto">
          <a:xfrm>
            <a:off x="7035800" y="-1588"/>
            <a:ext cx="2108200" cy="1054101"/>
            <a:chOff x="1827865" y="-1260"/>
            <a:chExt cx="7316471" cy="3656987"/>
          </a:xfrm>
        </p:grpSpPr>
        <p:sp>
          <p:nvSpPr>
            <p:cNvPr id="4" name="直角三角形 3"/>
            <p:cNvSpPr/>
            <p:nvPr/>
          </p:nvSpPr>
          <p:spPr>
            <a:xfrm rot="16200000">
              <a:off x="7315528" y="-1570"/>
              <a:ext cx="1828495" cy="1829118"/>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直角三角形 4"/>
            <p:cNvSpPr/>
            <p:nvPr/>
          </p:nvSpPr>
          <p:spPr>
            <a:xfrm>
              <a:off x="7315218" y="1827235"/>
              <a:ext cx="1829118" cy="1828492"/>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直角三角形 5"/>
            <p:cNvSpPr/>
            <p:nvPr/>
          </p:nvSpPr>
          <p:spPr>
            <a:xfrm>
              <a:off x="5486101" y="-1260"/>
              <a:ext cx="1829118" cy="182849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直角三角形 6"/>
            <p:cNvSpPr/>
            <p:nvPr/>
          </p:nvSpPr>
          <p:spPr>
            <a:xfrm rot="5400000">
              <a:off x="3657292" y="-1570"/>
              <a:ext cx="1828495" cy="1829118"/>
            </a:xfrm>
            <a:prstGeom prst="r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直角三角形 7"/>
            <p:cNvSpPr/>
            <p:nvPr/>
          </p:nvSpPr>
          <p:spPr>
            <a:xfrm rot="10800000">
              <a:off x="1827865" y="-1260"/>
              <a:ext cx="1829118" cy="1828495"/>
            </a:xfrm>
            <a:prstGeom prst="rtTriangle">
              <a:avLst/>
            </a:prstGeom>
            <a:solidFill>
              <a:srgbClr val="0168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7287673" y="-1260"/>
              <a:ext cx="1829118" cy="1828495"/>
            </a:xfrm>
            <a:prstGeom prst="rect">
              <a:avLst/>
            </a:prstGeom>
            <a:solidFill>
              <a:srgbClr val="0168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977233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0"/>
            <a:ext cx="20574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fld id="{84F48A3C-4C7B-A14B-82BA-9ABC78D12BB4}" type="datetimeFigureOut">
              <a:rPr lang="zh-CN" altLang="en-US"/>
              <a:pPr>
                <a:defRPr/>
              </a:pPr>
              <a:t>2018/6/5</a:t>
            </a:fld>
            <a:endParaRPr lang="zh-CN" altLang="en-US"/>
          </a:p>
        </p:txBody>
      </p:sp>
      <p:sp>
        <p:nvSpPr>
          <p:cNvPr id="3" name="Footer Placeholder 2"/>
          <p:cNvSpPr>
            <a:spLocks noGrp="1"/>
          </p:cNvSpPr>
          <p:nvPr>
            <p:ph type="ftr" sz="quarter" idx="11"/>
          </p:nvPr>
        </p:nvSpPr>
        <p:spPr>
          <a:xfrm>
            <a:off x="3028950" y="6356350"/>
            <a:ext cx="3086100" cy="365125"/>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Slide Number Placeholder 3"/>
          <p:cNvSpPr>
            <a:spLocks noGrp="1"/>
          </p:cNvSpPr>
          <p:nvPr>
            <p:ph type="sldNum" sz="quarter" idx="12"/>
          </p:nvPr>
        </p:nvSpPr>
        <p:spPr>
          <a:xfrm>
            <a:off x="6457950" y="6356350"/>
            <a:ext cx="20574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ea typeface="微软雅黑" charset="0"/>
              </a:defRPr>
            </a:lvl1pPr>
          </a:lstStyle>
          <a:p>
            <a:pPr>
              <a:defRPr/>
            </a:pPr>
            <a:fld id="{F21E0156-8993-2B43-96C4-CDC70DA22469}" type="slidenum">
              <a:rPr lang="zh-CN" altLang="en-US"/>
              <a:pPr>
                <a:defRPr/>
              </a:pPr>
              <a:t>‹#›</a:t>
            </a:fld>
            <a:endParaRPr lang="zh-CN" altLang="en-US"/>
          </a:p>
        </p:txBody>
      </p:sp>
    </p:spTree>
    <p:extLst>
      <p:ext uri="{BB962C8B-B14F-4D97-AF65-F5344CB8AC3E}">
        <p14:creationId xmlns:p14="http://schemas.microsoft.com/office/powerpoint/2010/main" val="117753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l="-17000" r="-17000"/>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Lst>
  <p:txStyles>
    <p:titleStyle>
      <a:lvl1pPr algn="l" rtl="0" eaLnBrk="0" fontAlgn="base" hangingPunct="0">
        <a:lnSpc>
          <a:spcPct val="90000"/>
        </a:lnSpc>
        <a:spcBef>
          <a:spcPct val="0"/>
        </a:spcBef>
        <a:spcAft>
          <a:spcPct val="0"/>
        </a:spcAft>
        <a:defRPr sz="4400" kern="1200">
          <a:solidFill>
            <a:schemeClr val="tx1"/>
          </a:solidFill>
          <a:latin typeface="Arial" charset="0"/>
          <a:ea typeface="+mj-ea"/>
          <a:cs typeface="+mj-cs"/>
        </a:defRPr>
      </a:lvl1pPr>
      <a:lvl2pPr algn="l" rtl="0" eaLnBrk="0" fontAlgn="base" hangingPunct="0">
        <a:lnSpc>
          <a:spcPct val="90000"/>
        </a:lnSpc>
        <a:spcBef>
          <a:spcPct val="0"/>
        </a:spcBef>
        <a:spcAft>
          <a:spcPct val="0"/>
        </a:spcAft>
        <a:defRPr sz="4400">
          <a:solidFill>
            <a:schemeClr val="tx1"/>
          </a:solidFill>
          <a:latin typeface="Arial" charset="0"/>
          <a:ea typeface="微软雅黑" charset="0"/>
        </a:defRPr>
      </a:lvl2pPr>
      <a:lvl3pPr algn="l" rtl="0" eaLnBrk="0" fontAlgn="base" hangingPunct="0">
        <a:lnSpc>
          <a:spcPct val="90000"/>
        </a:lnSpc>
        <a:spcBef>
          <a:spcPct val="0"/>
        </a:spcBef>
        <a:spcAft>
          <a:spcPct val="0"/>
        </a:spcAft>
        <a:defRPr sz="4400">
          <a:solidFill>
            <a:schemeClr val="tx1"/>
          </a:solidFill>
          <a:latin typeface="Arial" charset="0"/>
          <a:ea typeface="微软雅黑" charset="0"/>
        </a:defRPr>
      </a:lvl3pPr>
      <a:lvl4pPr algn="l" rtl="0" eaLnBrk="0" fontAlgn="base" hangingPunct="0">
        <a:lnSpc>
          <a:spcPct val="90000"/>
        </a:lnSpc>
        <a:spcBef>
          <a:spcPct val="0"/>
        </a:spcBef>
        <a:spcAft>
          <a:spcPct val="0"/>
        </a:spcAft>
        <a:defRPr sz="4400">
          <a:solidFill>
            <a:schemeClr val="tx1"/>
          </a:solidFill>
          <a:latin typeface="Arial" charset="0"/>
          <a:ea typeface="微软雅黑" charset="0"/>
        </a:defRPr>
      </a:lvl4pPr>
      <a:lvl5pPr algn="l" rtl="0" eaLnBrk="0" fontAlgn="base" hangingPunct="0">
        <a:lnSpc>
          <a:spcPct val="90000"/>
        </a:lnSpc>
        <a:spcBef>
          <a:spcPct val="0"/>
        </a:spcBef>
        <a:spcAft>
          <a:spcPct val="0"/>
        </a:spcAft>
        <a:defRPr sz="4400">
          <a:solidFill>
            <a:schemeClr val="tx1"/>
          </a:solidFill>
          <a:latin typeface="Arial" charset="0"/>
          <a:ea typeface="微软雅黑" charset="0"/>
        </a:defRPr>
      </a:lvl5pPr>
      <a:lvl6pPr marL="457200" algn="l" rtl="0" fontAlgn="base">
        <a:lnSpc>
          <a:spcPct val="90000"/>
        </a:lnSpc>
        <a:spcBef>
          <a:spcPct val="0"/>
        </a:spcBef>
        <a:spcAft>
          <a:spcPct val="0"/>
        </a:spcAft>
        <a:defRPr sz="4400">
          <a:solidFill>
            <a:schemeClr val="tx1"/>
          </a:solidFill>
          <a:latin typeface="Arial" charset="0"/>
          <a:ea typeface="微软雅黑" charset="0"/>
        </a:defRPr>
      </a:lvl6pPr>
      <a:lvl7pPr marL="914400" algn="l" rtl="0" fontAlgn="base">
        <a:lnSpc>
          <a:spcPct val="90000"/>
        </a:lnSpc>
        <a:spcBef>
          <a:spcPct val="0"/>
        </a:spcBef>
        <a:spcAft>
          <a:spcPct val="0"/>
        </a:spcAft>
        <a:defRPr sz="4400">
          <a:solidFill>
            <a:schemeClr val="tx1"/>
          </a:solidFill>
          <a:latin typeface="Arial" charset="0"/>
          <a:ea typeface="微软雅黑" charset="0"/>
        </a:defRPr>
      </a:lvl7pPr>
      <a:lvl8pPr marL="1371600" algn="l" rtl="0" fontAlgn="base">
        <a:lnSpc>
          <a:spcPct val="90000"/>
        </a:lnSpc>
        <a:spcBef>
          <a:spcPct val="0"/>
        </a:spcBef>
        <a:spcAft>
          <a:spcPct val="0"/>
        </a:spcAft>
        <a:defRPr sz="4400">
          <a:solidFill>
            <a:schemeClr val="tx1"/>
          </a:solidFill>
          <a:latin typeface="Arial" charset="0"/>
          <a:ea typeface="微软雅黑" charset="0"/>
        </a:defRPr>
      </a:lvl8pPr>
      <a:lvl9pPr marL="1828800" algn="l" rtl="0" fontAlgn="base">
        <a:lnSpc>
          <a:spcPct val="90000"/>
        </a:lnSpc>
        <a:spcBef>
          <a:spcPct val="0"/>
        </a:spcBef>
        <a:spcAft>
          <a:spcPct val="0"/>
        </a:spcAft>
        <a:defRPr sz="4400">
          <a:solidFill>
            <a:schemeClr val="tx1"/>
          </a:solidFill>
          <a:latin typeface="Arial" charset="0"/>
          <a:ea typeface="微软雅黑" charset="0"/>
        </a:defRPr>
      </a:lvl9pPr>
    </p:titleStyle>
    <p:body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chart" Target="../charts/chart1.xml"/><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png"/><Relationship Id="rId7" Type="http://schemas.openxmlformats.org/officeDocument/2006/relationships/image" Target="../media/image7.jpeg"/><Relationship Id="rId8" Type="http://schemas.openxmlformats.org/officeDocument/2006/relationships/image" Target="../media/image8.png"/><Relationship Id="rId9" Type="http://schemas.openxmlformats.org/officeDocument/2006/relationships/image" Target="../media/image9.jpeg"/><Relationship Id="rId10" Type="http://schemas.openxmlformats.org/officeDocument/2006/relationships/image" Target="../media/image1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 13"/>
          <p:cNvGrpSpPr>
            <a:grpSpLocks/>
          </p:cNvGrpSpPr>
          <p:nvPr/>
        </p:nvGrpSpPr>
        <p:grpSpPr bwMode="auto">
          <a:xfrm>
            <a:off x="-2371726" y="3808411"/>
            <a:ext cx="5092701" cy="4344988"/>
            <a:chOff x="-1897854" y="3860312"/>
            <a:chExt cx="5094099" cy="4344867"/>
          </a:xfrm>
        </p:grpSpPr>
        <p:sp>
          <p:nvSpPr>
            <p:cNvPr id="63" name="椭圆 62"/>
            <p:cNvSpPr/>
            <p:nvPr/>
          </p:nvSpPr>
          <p:spPr>
            <a:xfrm>
              <a:off x="438000" y="4127005"/>
              <a:ext cx="354110" cy="3540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64" name="椭圆 63"/>
            <p:cNvSpPr/>
            <p:nvPr/>
          </p:nvSpPr>
          <p:spPr>
            <a:xfrm>
              <a:off x="-400430" y="6843142"/>
              <a:ext cx="663757" cy="6619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65" name="椭圆 64"/>
            <p:cNvSpPr/>
            <p:nvPr/>
          </p:nvSpPr>
          <p:spPr>
            <a:xfrm>
              <a:off x="587266" y="6071638"/>
              <a:ext cx="363638" cy="3635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66" name="椭圆 65"/>
            <p:cNvSpPr/>
            <p:nvPr/>
          </p:nvSpPr>
          <p:spPr>
            <a:xfrm>
              <a:off x="-948268" y="5341409"/>
              <a:ext cx="447798" cy="4476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67" name="椭圆 66"/>
            <p:cNvSpPr/>
            <p:nvPr/>
          </p:nvSpPr>
          <p:spPr>
            <a:xfrm>
              <a:off x="2330819" y="6170061"/>
              <a:ext cx="292180" cy="290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68" name="椭圆 67"/>
            <p:cNvSpPr/>
            <p:nvPr/>
          </p:nvSpPr>
          <p:spPr>
            <a:xfrm>
              <a:off x="1670238" y="5033442"/>
              <a:ext cx="627235" cy="6270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69" name="椭圆 68"/>
            <p:cNvSpPr/>
            <p:nvPr/>
          </p:nvSpPr>
          <p:spPr>
            <a:xfrm>
              <a:off x="317317" y="4982644"/>
              <a:ext cx="687577" cy="68736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70" name="椭圆 69"/>
            <p:cNvSpPr/>
            <p:nvPr/>
          </p:nvSpPr>
          <p:spPr>
            <a:xfrm>
              <a:off x="1344712" y="6511363"/>
              <a:ext cx="663757" cy="6619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71" name="椭圆 70"/>
            <p:cNvSpPr/>
            <p:nvPr/>
          </p:nvSpPr>
          <p:spPr>
            <a:xfrm>
              <a:off x="-114602" y="6003377"/>
              <a:ext cx="242955" cy="2428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72" name="椭圆 71"/>
            <p:cNvSpPr/>
            <p:nvPr/>
          </p:nvSpPr>
          <p:spPr>
            <a:xfrm>
              <a:off x="833397" y="7184444"/>
              <a:ext cx="449385" cy="4476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73" name="椭圆 72"/>
            <p:cNvSpPr/>
            <p:nvPr/>
          </p:nvSpPr>
          <p:spPr>
            <a:xfrm>
              <a:off x="-1088007" y="4566730"/>
              <a:ext cx="416039" cy="4159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74" name="椭圆 73"/>
            <p:cNvSpPr/>
            <p:nvPr/>
          </p:nvSpPr>
          <p:spPr>
            <a:xfrm>
              <a:off x="-1897854" y="4034932"/>
              <a:ext cx="450974" cy="4492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cxnSp>
          <p:nvCxnSpPr>
            <p:cNvPr id="75" name="直线连接符 74"/>
            <p:cNvCxnSpPr/>
            <p:nvPr/>
          </p:nvCxnSpPr>
          <p:spPr>
            <a:xfrm>
              <a:off x="739708" y="4430209"/>
              <a:ext cx="1022631" cy="69530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6" name="直线连接符 75"/>
            <p:cNvCxnSpPr/>
            <p:nvPr/>
          </p:nvCxnSpPr>
          <p:spPr>
            <a:xfrm flipV="1">
              <a:off x="896914" y="5570002"/>
              <a:ext cx="865425" cy="55561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7" name="直线连接符 76"/>
            <p:cNvCxnSpPr/>
            <p:nvPr/>
          </p:nvCxnSpPr>
          <p:spPr>
            <a:xfrm flipV="1">
              <a:off x="1911604" y="5660487"/>
              <a:ext cx="71458" cy="94771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8" name="直线连接符 77"/>
            <p:cNvCxnSpPr/>
            <p:nvPr/>
          </p:nvCxnSpPr>
          <p:spPr>
            <a:xfrm flipV="1">
              <a:off x="166464" y="6382780"/>
              <a:ext cx="474792" cy="55719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9" name="直线连接符 78"/>
            <p:cNvCxnSpPr/>
            <p:nvPr/>
          </p:nvCxnSpPr>
          <p:spPr>
            <a:xfrm flipV="1">
              <a:off x="-565575" y="4430209"/>
              <a:ext cx="1055978" cy="97628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0" name="直线连接符 79"/>
            <p:cNvCxnSpPr/>
            <p:nvPr/>
          </p:nvCxnSpPr>
          <p:spPr>
            <a:xfrm flipH="1" flipV="1">
              <a:off x="614261" y="4481008"/>
              <a:ext cx="47638" cy="50163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1" name="直线连接符 80"/>
            <p:cNvCxnSpPr/>
            <p:nvPr/>
          </p:nvCxnSpPr>
          <p:spPr>
            <a:xfrm flipH="1" flipV="1">
              <a:off x="1004894" y="5327121"/>
              <a:ext cx="665345" cy="2063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2" name="直线连接符 81"/>
            <p:cNvCxnSpPr/>
            <p:nvPr/>
          </p:nvCxnSpPr>
          <p:spPr>
            <a:xfrm>
              <a:off x="661899" y="5670012"/>
              <a:ext cx="107980" cy="40162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3" name="直线连接符 82"/>
            <p:cNvCxnSpPr/>
            <p:nvPr/>
          </p:nvCxnSpPr>
          <p:spPr>
            <a:xfrm>
              <a:off x="896914" y="6382780"/>
              <a:ext cx="544661" cy="22541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4" name="直线连接符 83"/>
            <p:cNvCxnSpPr/>
            <p:nvPr/>
          </p:nvCxnSpPr>
          <p:spPr>
            <a:xfrm flipV="1">
              <a:off x="-565575" y="5327121"/>
              <a:ext cx="882892" cy="7937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5" name="直线连接符 84"/>
            <p:cNvCxnSpPr/>
            <p:nvPr/>
          </p:nvCxnSpPr>
          <p:spPr>
            <a:xfrm>
              <a:off x="-724369" y="5789071"/>
              <a:ext cx="420802" cy="115090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12433" y="7779741"/>
              <a:ext cx="425567" cy="425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cxnSp>
          <p:nvCxnSpPr>
            <p:cNvPr id="87" name="直线连接符 86"/>
            <p:cNvCxnSpPr/>
            <p:nvPr/>
          </p:nvCxnSpPr>
          <p:spPr>
            <a:xfrm>
              <a:off x="-565575" y="5723985"/>
              <a:ext cx="485908" cy="31431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8" name="直线连接符 87"/>
            <p:cNvCxnSpPr/>
            <p:nvPr/>
          </p:nvCxnSpPr>
          <p:spPr>
            <a:xfrm flipV="1">
              <a:off x="91830" y="5570002"/>
              <a:ext cx="327115" cy="468299"/>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9" name="直线连接符 88"/>
            <p:cNvCxnSpPr/>
            <p:nvPr/>
          </p:nvCxnSpPr>
          <p:spPr>
            <a:xfrm>
              <a:off x="128353" y="6124024"/>
              <a:ext cx="458913" cy="13017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0" name="直线连接符 89"/>
            <p:cNvCxnSpPr/>
            <p:nvPr/>
          </p:nvCxnSpPr>
          <p:spPr>
            <a:xfrm flipV="1">
              <a:off x="-68552" y="6246259"/>
              <a:ext cx="74633" cy="59688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1" name="直线连接符 90"/>
            <p:cNvCxnSpPr/>
            <p:nvPr/>
          </p:nvCxnSpPr>
          <p:spPr>
            <a:xfrm flipV="1">
              <a:off x="263327" y="6843142"/>
              <a:ext cx="1081385" cy="33019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a:off x="-1194398" y="6382780"/>
              <a:ext cx="400160" cy="3984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93" name="椭圆 92"/>
            <p:cNvSpPr/>
            <p:nvPr/>
          </p:nvSpPr>
          <p:spPr>
            <a:xfrm>
              <a:off x="2912004" y="5911305"/>
              <a:ext cx="284241" cy="2857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94" name="椭圆 93"/>
            <p:cNvSpPr/>
            <p:nvPr/>
          </p:nvSpPr>
          <p:spPr>
            <a:xfrm>
              <a:off x="1069998" y="4219077"/>
              <a:ext cx="290593" cy="2920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95" name="椭圆 94"/>
            <p:cNvSpPr/>
            <p:nvPr/>
          </p:nvSpPr>
          <p:spPr>
            <a:xfrm>
              <a:off x="112474" y="3860312"/>
              <a:ext cx="150853" cy="15080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96" name="椭圆 95"/>
            <p:cNvSpPr/>
            <p:nvPr/>
          </p:nvSpPr>
          <p:spPr>
            <a:xfrm>
              <a:off x="1111285" y="5055667"/>
              <a:ext cx="150854" cy="1508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grpSp>
      <p:grpSp>
        <p:nvGrpSpPr>
          <p:cNvPr id="8193" name="组合 5"/>
          <p:cNvGrpSpPr>
            <a:grpSpLocks/>
          </p:cNvGrpSpPr>
          <p:nvPr/>
        </p:nvGrpSpPr>
        <p:grpSpPr bwMode="auto">
          <a:xfrm>
            <a:off x="174625" y="346075"/>
            <a:ext cx="455613" cy="419100"/>
            <a:chOff x="174567" y="249381"/>
            <a:chExt cx="947651" cy="689956"/>
          </a:xfrm>
        </p:grpSpPr>
        <p:sp>
          <p:nvSpPr>
            <p:cNvPr id="7" name="矩形 6"/>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矩形 8"/>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33" name="组 14"/>
          <p:cNvGrpSpPr>
            <a:grpSpLocks/>
          </p:cNvGrpSpPr>
          <p:nvPr/>
        </p:nvGrpSpPr>
        <p:grpSpPr bwMode="auto">
          <a:xfrm>
            <a:off x="635794" y="480219"/>
            <a:ext cx="1023937" cy="1398587"/>
            <a:chOff x="3087349" y="2414413"/>
            <a:chExt cx="1024513" cy="1398348"/>
          </a:xfrm>
        </p:grpSpPr>
        <p:sp>
          <p:nvSpPr>
            <p:cNvPr id="234" name="椭圆 233"/>
            <p:cNvSpPr/>
            <p:nvPr/>
          </p:nvSpPr>
          <p:spPr>
            <a:xfrm>
              <a:off x="3757651" y="2706463"/>
              <a:ext cx="354211" cy="3523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35" name="椭圆 234"/>
            <p:cNvSpPr/>
            <p:nvPr/>
          </p:nvSpPr>
          <p:spPr>
            <a:xfrm>
              <a:off x="3439972" y="2414413"/>
              <a:ext cx="290675" cy="2920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36" name="椭圆 235"/>
            <p:cNvSpPr/>
            <p:nvPr/>
          </p:nvSpPr>
          <p:spPr>
            <a:xfrm>
              <a:off x="3498742" y="3661975"/>
              <a:ext cx="150898" cy="1507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37" name="椭圆 236"/>
            <p:cNvSpPr/>
            <p:nvPr/>
          </p:nvSpPr>
          <p:spPr>
            <a:xfrm>
              <a:off x="3087349" y="2866773"/>
              <a:ext cx="559114" cy="5587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grpSp>
      <p:grpSp>
        <p:nvGrpSpPr>
          <p:cNvPr id="238" name="组 15"/>
          <p:cNvGrpSpPr>
            <a:grpSpLocks/>
          </p:cNvGrpSpPr>
          <p:nvPr/>
        </p:nvGrpSpPr>
        <p:grpSpPr bwMode="auto">
          <a:xfrm>
            <a:off x="6473825" y="5061744"/>
            <a:ext cx="1587500" cy="1201737"/>
            <a:chOff x="7306290" y="4556172"/>
            <a:chExt cx="1587497" cy="1201908"/>
          </a:xfrm>
        </p:grpSpPr>
        <p:sp>
          <p:nvSpPr>
            <p:cNvPr id="239" name="椭圆 238"/>
            <p:cNvSpPr/>
            <p:nvPr/>
          </p:nvSpPr>
          <p:spPr>
            <a:xfrm>
              <a:off x="7306290" y="5384965"/>
              <a:ext cx="373062" cy="3731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40" name="椭圆 239"/>
            <p:cNvSpPr/>
            <p:nvPr/>
          </p:nvSpPr>
          <p:spPr>
            <a:xfrm>
              <a:off x="8477863" y="4826085"/>
              <a:ext cx="292099" cy="2905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41" name="椭圆 240"/>
            <p:cNvSpPr/>
            <p:nvPr/>
          </p:nvSpPr>
          <p:spPr>
            <a:xfrm>
              <a:off x="8742975" y="5143631"/>
              <a:ext cx="150812" cy="1508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242" name="椭圆 241"/>
            <p:cNvSpPr/>
            <p:nvPr/>
          </p:nvSpPr>
          <p:spPr>
            <a:xfrm>
              <a:off x="7704752" y="4556172"/>
              <a:ext cx="352424" cy="3524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grpSp>
      <p:sp>
        <p:nvSpPr>
          <p:cNvPr id="59" name="矩形 58"/>
          <p:cNvSpPr/>
          <p:nvPr/>
        </p:nvSpPr>
        <p:spPr>
          <a:xfrm>
            <a:off x="1989138" y="1645444"/>
            <a:ext cx="4329112" cy="37687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kumimoji="1" lang="zh-CN" altLang="en-US"/>
          </a:p>
        </p:txBody>
      </p:sp>
      <p:sp>
        <p:nvSpPr>
          <p:cNvPr id="60" name="文本框 115"/>
          <p:cNvSpPr txBox="1">
            <a:spLocks noChangeArrowheads="1"/>
          </p:cNvSpPr>
          <p:nvPr/>
        </p:nvSpPr>
        <p:spPr bwMode="auto">
          <a:xfrm>
            <a:off x="1677194" y="4326006"/>
            <a:ext cx="44513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charset="0"/>
                <a:ea typeface="宋体" charset="-122"/>
              </a:defRPr>
            </a:lvl1pPr>
            <a:lvl2pPr marL="742950" indent="-285750">
              <a:defRPr>
                <a:solidFill>
                  <a:schemeClr val="tx1"/>
                </a:solidFill>
                <a:latin typeface="Century Gothic" charset="0"/>
                <a:ea typeface="宋体" charset="-122"/>
              </a:defRPr>
            </a:lvl2pPr>
            <a:lvl3pPr marL="1143000" indent="-228600">
              <a:defRPr>
                <a:solidFill>
                  <a:schemeClr val="tx1"/>
                </a:solidFill>
                <a:latin typeface="Century Gothic" charset="0"/>
                <a:ea typeface="宋体" charset="-122"/>
              </a:defRPr>
            </a:lvl3pPr>
            <a:lvl4pPr marL="1600200" indent="-228600">
              <a:defRPr>
                <a:solidFill>
                  <a:schemeClr val="tx1"/>
                </a:solidFill>
                <a:latin typeface="Century Gothic" charset="0"/>
                <a:ea typeface="宋体" charset="-122"/>
              </a:defRPr>
            </a:lvl4pPr>
            <a:lvl5pPr marL="2057400" indent="-228600">
              <a:defRPr>
                <a:solidFill>
                  <a:schemeClr val="tx1"/>
                </a:solidFill>
                <a:latin typeface="Century Gothic" charset="0"/>
                <a:ea typeface="宋体" charset="-122"/>
              </a:defRPr>
            </a:lvl5pPr>
            <a:lvl6pPr marL="2514600" indent="-228600" eaLnBrk="0" fontAlgn="base" hangingPunct="0">
              <a:spcBef>
                <a:spcPct val="0"/>
              </a:spcBef>
              <a:spcAft>
                <a:spcPct val="0"/>
              </a:spcAft>
              <a:defRPr>
                <a:solidFill>
                  <a:schemeClr val="tx1"/>
                </a:solidFill>
                <a:latin typeface="Century Gothic" charset="0"/>
                <a:ea typeface="宋体" charset="-122"/>
              </a:defRPr>
            </a:lvl6pPr>
            <a:lvl7pPr marL="2971800" indent="-228600" eaLnBrk="0" fontAlgn="base" hangingPunct="0">
              <a:spcBef>
                <a:spcPct val="0"/>
              </a:spcBef>
              <a:spcAft>
                <a:spcPct val="0"/>
              </a:spcAft>
              <a:defRPr>
                <a:solidFill>
                  <a:schemeClr val="tx1"/>
                </a:solidFill>
                <a:latin typeface="Century Gothic" charset="0"/>
                <a:ea typeface="宋体" charset="-122"/>
              </a:defRPr>
            </a:lvl7pPr>
            <a:lvl8pPr marL="3429000" indent="-228600" eaLnBrk="0" fontAlgn="base" hangingPunct="0">
              <a:spcBef>
                <a:spcPct val="0"/>
              </a:spcBef>
              <a:spcAft>
                <a:spcPct val="0"/>
              </a:spcAft>
              <a:defRPr>
                <a:solidFill>
                  <a:schemeClr val="tx1"/>
                </a:solidFill>
                <a:latin typeface="Century Gothic" charset="0"/>
                <a:ea typeface="宋体" charset="-122"/>
              </a:defRPr>
            </a:lvl8pPr>
            <a:lvl9pPr marL="3886200" indent="-228600" eaLnBrk="0" fontAlgn="base" hangingPunct="0">
              <a:spcBef>
                <a:spcPct val="0"/>
              </a:spcBef>
              <a:spcAft>
                <a:spcPct val="0"/>
              </a:spcAft>
              <a:defRPr>
                <a:solidFill>
                  <a:schemeClr val="tx1"/>
                </a:solidFill>
                <a:latin typeface="Century Gothic" charset="0"/>
                <a:ea typeface="宋体" charset="-122"/>
              </a:defRPr>
            </a:lvl9pPr>
          </a:lstStyle>
          <a:p>
            <a:pPr algn="r" eaLnBrk="1" hangingPunct="1"/>
            <a:endParaRPr kumimoji="1" lang="zh-CN" altLang="en-US" sz="2000" b="1" dirty="0">
              <a:solidFill>
                <a:schemeClr val="bg1"/>
              </a:solidFill>
            </a:endParaRPr>
          </a:p>
        </p:txBody>
      </p:sp>
      <p:sp>
        <p:nvSpPr>
          <p:cNvPr id="61" name="文本框 130"/>
          <p:cNvSpPr txBox="1">
            <a:spLocks noChangeArrowheads="1"/>
          </p:cNvSpPr>
          <p:nvPr/>
        </p:nvSpPr>
        <p:spPr bwMode="auto">
          <a:xfrm>
            <a:off x="2001837" y="2434164"/>
            <a:ext cx="43307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entury Gothic" charset="0"/>
                <a:ea typeface="宋体" charset="-122"/>
              </a:defRPr>
            </a:lvl1pPr>
            <a:lvl2pPr marL="742950" indent="-285750">
              <a:defRPr>
                <a:solidFill>
                  <a:schemeClr val="tx1"/>
                </a:solidFill>
                <a:latin typeface="Century Gothic" charset="0"/>
                <a:ea typeface="宋体" charset="-122"/>
              </a:defRPr>
            </a:lvl2pPr>
            <a:lvl3pPr marL="1143000" indent="-228600">
              <a:defRPr>
                <a:solidFill>
                  <a:schemeClr val="tx1"/>
                </a:solidFill>
                <a:latin typeface="Century Gothic" charset="0"/>
                <a:ea typeface="宋体" charset="-122"/>
              </a:defRPr>
            </a:lvl3pPr>
            <a:lvl4pPr marL="1600200" indent="-228600">
              <a:defRPr>
                <a:solidFill>
                  <a:schemeClr val="tx1"/>
                </a:solidFill>
                <a:latin typeface="Century Gothic" charset="0"/>
                <a:ea typeface="宋体" charset="-122"/>
              </a:defRPr>
            </a:lvl4pPr>
            <a:lvl5pPr marL="2057400" indent="-228600">
              <a:defRPr>
                <a:solidFill>
                  <a:schemeClr val="tx1"/>
                </a:solidFill>
                <a:latin typeface="Century Gothic" charset="0"/>
                <a:ea typeface="宋体" charset="-122"/>
              </a:defRPr>
            </a:lvl5pPr>
            <a:lvl6pPr marL="2514600" indent="-228600" eaLnBrk="0" fontAlgn="base" hangingPunct="0">
              <a:spcBef>
                <a:spcPct val="0"/>
              </a:spcBef>
              <a:spcAft>
                <a:spcPct val="0"/>
              </a:spcAft>
              <a:defRPr>
                <a:solidFill>
                  <a:schemeClr val="tx1"/>
                </a:solidFill>
                <a:latin typeface="Century Gothic" charset="0"/>
                <a:ea typeface="宋体" charset="-122"/>
              </a:defRPr>
            </a:lvl6pPr>
            <a:lvl7pPr marL="2971800" indent="-228600" eaLnBrk="0" fontAlgn="base" hangingPunct="0">
              <a:spcBef>
                <a:spcPct val="0"/>
              </a:spcBef>
              <a:spcAft>
                <a:spcPct val="0"/>
              </a:spcAft>
              <a:defRPr>
                <a:solidFill>
                  <a:schemeClr val="tx1"/>
                </a:solidFill>
                <a:latin typeface="Century Gothic" charset="0"/>
                <a:ea typeface="宋体" charset="-122"/>
              </a:defRPr>
            </a:lvl7pPr>
            <a:lvl8pPr marL="3429000" indent="-228600" eaLnBrk="0" fontAlgn="base" hangingPunct="0">
              <a:spcBef>
                <a:spcPct val="0"/>
              </a:spcBef>
              <a:spcAft>
                <a:spcPct val="0"/>
              </a:spcAft>
              <a:defRPr>
                <a:solidFill>
                  <a:schemeClr val="tx1"/>
                </a:solidFill>
                <a:latin typeface="Century Gothic" charset="0"/>
                <a:ea typeface="宋体" charset="-122"/>
              </a:defRPr>
            </a:lvl8pPr>
            <a:lvl9pPr marL="3886200" indent="-228600" eaLnBrk="0" fontAlgn="base" hangingPunct="0">
              <a:spcBef>
                <a:spcPct val="0"/>
              </a:spcBef>
              <a:spcAft>
                <a:spcPct val="0"/>
              </a:spcAft>
              <a:defRPr>
                <a:solidFill>
                  <a:schemeClr val="tx1"/>
                </a:solidFill>
                <a:latin typeface="Century Gothic" charset="0"/>
                <a:ea typeface="宋体" charset="-122"/>
              </a:defRPr>
            </a:lvl9pPr>
          </a:lstStyle>
          <a:p>
            <a:pPr algn="ctr" eaLnBrk="1" hangingPunct="1"/>
            <a:r>
              <a:rPr kumimoji="1" lang="zh-CN" altLang="en-US" sz="4400" b="1" dirty="0" smtClean="0">
                <a:solidFill>
                  <a:schemeClr val="bg1"/>
                </a:solidFill>
                <a:latin typeface="微软雅黑" charset="-122"/>
                <a:ea typeface="微软雅黑" charset="-122"/>
              </a:rPr>
              <a:t>高级操作系统</a:t>
            </a:r>
            <a:r>
              <a:rPr kumimoji="1" lang="zh-CN" altLang="en-US" sz="4400" b="1" smtClean="0">
                <a:solidFill>
                  <a:schemeClr val="bg1"/>
                </a:solidFill>
                <a:latin typeface="微软雅黑" charset="-122"/>
                <a:ea typeface="微软雅黑" charset="-122"/>
              </a:rPr>
              <a:t>论文阅读报告</a:t>
            </a:r>
            <a:endParaRPr kumimoji="1" lang="zh-CN" altLang="en-US" sz="4400" b="1" dirty="0">
              <a:solidFill>
                <a:schemeClr val="bg1"/>
              </a:solidFill>
              <a:latin typeface="微软雅黑" charset="-122"/>
              <a:ea typeface="微软雅黑" charset="-122"/>
            </a:endParaRPr>
          </a:p>
        </p:txBody>
      </p:sp>
      <p:grpSp>
        <p:nvGrpSpPr>
          <p:cNvPr id="129" name="组 128"/>
          <p:cNvGrpSpPr>
            <a:grpSpLocks/>
          </p:cNvGrpSpPr>
          <p:nvPr/>
        </p:nvGrpSpPr>
        <p:grpSpPr bwMode="auto">
          <a:xfrm>
            <a:off x="5684043" y="-1753392"/>
            <a:ext cx="5827713" cy="5078411"/>
            <a:chOff x="8211887" y="-221648"/>
            <a:chExt cx="5036226" cy="4386805"/>
          </a:xfrm>
        </p:grpSpPr>
        <p:sp>
          <p:nvSpPr>
            <p:cNvPr id="130" name="椭圆 129"/>
            <p:cNvSpPr/>
            <p:nvPr/>
          </p:nvSpPr>
          <p:spPr>
            <a:xfrm>
              <a:off x="10489232" y="-221648"/>
              <a:ext cx="663997" cy="66234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1" name="椭圆 130"/>
            <p:cNvSpPr/>
            <p:nvPr/>
          </p:nvSpPr>
          <p:spPr>
            <a:xfrm>
              <a:off x="9652376" y="2802080"/>
              <a:ext cx="662626" cy="6637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2" name="椭圆 131"/>
            <p:cNvSpPr/>
            <p:nvPr/>
          </p:nvSpPr>
          <p:spPr>
            <a:xfrm>
              <a:off x="10640141" y="2032777"/>
              <a:ext cx="362180" cy="3633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3" name="椭圆 132"/>
            <p:cNvSpPr/>
            <p:nvPr/>
          </p:nvSpPr>
          <p:spPr>
            <a:xfrm>
              <a:off x="9102247" y="1300501"/>
              <a:ext cx="448609" cy="4484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4" name="椭圆 133"/>
            <p:cNvSpPr/>
            <p:nvPr/>
          </p:nvSpPr>
          <p:spPr>
            <a:xfrm>
              <a:off x="11508550" y="295334"/>
              <a:ext cx="290842" cy="2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5" name="椭圆 134"/>
            <p:cNvSpPr/>
            <p:nvPr/>
          </p:nvSpPr>
          <p:spPr>
            <a:xfrm>
              <a:off x="11994201" y="1135944"/>
              <a:ext cx="777864" cy="7789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6" name="椭圆 135"/>
            <p:cNvSpPr/>
            <p:nvPr/>
          </p:nvSpPr>
          <p:spPr>
            <a:xfrm>
              <a:off x="10583893" y="1156514"/>
              <a:ext cx="259288" cy="2605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7" name="椭圆 136"/>
            <p:cNvSpPr/>
            <p:nvPr/>
          </p:nvSpPr>
          <p:spPr>
            <a:xfrm>
              <a:off x="11397427" y="2471595"/>
              <a:ext cx="662626" cy="66234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8" name="椭圆 137"/>
            <p:cNvSpPr/>
            <p:nvPr/>
          </p:nvSpPr>
          <p:spPr>
            <a:xfrm>
              <a:off x="9937731" y="1962841"/>
              <a:ext cx="241453" cy="2427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39" name="椭圆 138"/>
            <p:cNvSpPr/>
            <p:nvPr/>
          </p:nvSpPr>
          <p:spPr>
            <a:xfrm>
              <a:off x="10885710" y="3143534"/>
              <a:ext cx="448609" cy="4484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40" name="椭圆 139"/>
            <p:cNvSpPr/>
            <p:nvPr/>
          </p:nvSpPr>
          <p:spPr>
            <a:xfrm>
              <a:off x="8963685" y="527085"/>
              <a:ext cx="415685" cy="4155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41" name="椭圆 140"/>
            <p:cNvSpPr/>
            <p:nvPr/>
          </p:nvSpPr>
          <p:spPr>
            <a:xfrm>
              <a:off x="8211887" y="-76290"/>
              <a:ext cx="449981" cy="4497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cxnSp>
          <p:nvCxnSpPr>
            <p:cNvPr id="142" name="直线连接符 141"/>
            <p:cNvCxnSpPr>
              <a:endCxn id="134" idx="1"/>
            </p:cNvCxnSpPr>
            <p:nvPr/>
          </p:nvCxnSpPr>
          <p:spPr>
            <a:xfrm>
              <a:off x="11055825" y="344701"/>
              <a:ext cx="1052243" cy="90506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3" name="直线连接符 142"/>
            <p:cNvCxnSpPr>
              <a:stCxn id="131" idx="7"/>
              <a:endCxn id="134" idx="3"/>
            </p:cNvCxnSpPr>
            <p:nvPr/>
          </p:nvCxnSpPr>
          <p:spPr>
            <a:xfrm flipV="1">
              <a:off x="10950189" y="1799656"/>
              <a:ext cx="1157879" cy="28523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4" name="直线连接符 143"/>
            <p:cNvCxnSpPr>
              <a:stCxn id="136" idx="7"/>
              <a:endCxn id="134" idx="4"/>
            </p:cNvCxnSpPr>
            <p:nvPr/>
          </p:nvCxnSpPr>
          <p:spPr>
            <a:xfrm flipV="1">
              <a:off x="11962647" y="1914845"/>
              <a:ext cx="421172" cy="65274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5" name="直线连接符 144"/>
            <p:cNvCxnSpPr>
              <a:stCxn id="130" idx="7"/>
              <a:endCxn id="131" idx="3"/>
            </p:cNvCxnSpPr>
            <p:nvPr/>
          </p:nvCxnSpPr>
          <p:spPr>
            <a:xfrm flipV="1">
              <a:off x="10217597" y="2342692"/>
              <a:ext cx="474676" cy="55675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6" name="直线连接符 145"/>
            <p:cNvCxnSpPr>
              <a:stCxn id="132" idx="7"/>
            </p:cNvCxnSpPr>
            <p:nvPr/>
          </p:nvCxnSpPr>
          <p:spPr>
            <a:xfrm flipV="1">
              <a:off x="9486378" y="344701"/>
              <a:ext cx="1100260" cy="102162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7" name="直线连接符 146"/>
            <p:cNvCxnSpPr>
              <a:stCxn id="135" idx="0"/>
            </p:cNvCxnSpPr>
            <p:nvPr/>
          </p:nvCxnSpPr>
          <p:spPr>
            <a:xfrm flipV="1">
              <a:off x="10714223" y="440693"/>
              <a:ext cx="107008" cy="71582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8" name="直线连接符 147"/>
            <p:cNvCxnSpPr>
              <a:stCxn id="134" idx="2"/>
              <a:endCxn id="135" idx="6"/>
            </p:cNvCxnSpPr>
            <p:nvPr/>
          </p:nvCxnSpPr>
          <p:spPr>
            <a:xfrm flipH="1" flipV="1">
              <a:off x="10843181" y="1286787"/>
              <a:ext cx="1151020" cy="23860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9" name="直线连接符 148"/>
            <p:cNvCxnSpPr>
              <a:stCxn id="135" idx="4"/>
              <a:endCxn id="131" idx="0"/>
            </p:cNvCxnSpPr>
            <p:nvPr/>
          </p:nvCxnSpPr>
          <p:spPr>
            <a:xfrm>
              <a:off x="10714223" y="1417062"/>
              <a:ext cx="107008" cy="61571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0" name="直线连接符 149"/>
            <p:cNvCxnSpPr>
              <a:stCxn id="131" idx="5"/>
              <a:endCxn id="136" idx="1"/>
            </p:cNvCxnSpPr>
            <p:nvPr/>
          </p:nvCxnSpPr>
          <p:spPr>
            <a:xfrm>
              <a:off x="10950189" y="2342692"/>
              <a:ext cx="543270" cy="22489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1" name="直线连接符 150"/>
            <p:cNvCxnSpPr>
              <a:stCxn id="132" idx="7"/>
              <a:endCxn id="135" idx="2"/>
            </p:cNvCxnSpPr>
            <p:nvPr/>
          </p:nvCxnSpPr>
          <p:spPr>
            <a:xfrm flipV="1">
              <a:off x="9486378" y="1286787"/>
              <a:ext cx="1097516" cy="7953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2" name="直线连接符 151"/>
            <p:cNvCxnSpPr>
              <a:stCxn id="132" idx="4"/>
              <a:endCxn id="130" idx="1"/>
            </p:cNvCxnSpPr>
            <p:nvPr/>
          </p:nvCxnSpPr>
          <p:spPr>
            <a:xfrm>
              <a:off x="9327238" y="1748918"/>
              <a:ext cx="421171" cy="115052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a:off x="10063945" y="3740052"/>
              <a:ext cx="425287" cy="4251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cxnSp>
          <p:nvCxnSpPr>
            <p:cNvPr id="154" name="直线连接符 153"/>
            <p:cNvCxnSpPr>
              <a:stCxn id="132" idx="5"/>
              <a:endCxn id="137" idx="1"/>
            </p:cNvCxnSpPr>
            <p:nvPr/>
          </p:nvCxnSpPr>
          <p:spPr>
            <a:xfrm>
              <a:off x="9486378" y="1683095"/>
              <a:ext cx="487022" cy="31540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5" name="直线连接符 154"/>
            <p:cNvCxnSpPr>
              <a:stCxn id="137" idx="7"/>
              <a:endCxn id="135" idx="3"/>
            </p:cNvCxnSpPr>
            <p:nvPr/>
          </p:nvCxnSpPr>
          <p:spPr>
            <a:xfrm flipV="1">
              <a:off x="10143515" y="1378665"/>
              <a:ext cx="478792" cy="61983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6" name="直线连接符 155"/>
            <p:cNvCxnSpPr>
              <a:stCxn id="137" idx="6"/>
              <a:endCxn id="131" idx="2"/>
            </p:cNvCxnSpPr>
            <p:nvPr/>
          </p:nvCxnSpPr>
          <p:spPr>
            <a:xfrm>
              <a:off x="10179184" y="2084887"/>
              <a:ext cx="460957" cy="128903"/>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7" name="直线连接符 156"/>
            <p:cNvCxnSpPr>
              <a:stCxn id="130" idx="0"/>
              <a:endCxn id="137" idx="4"/>
            </p:cNvCxnSpPr>
            <p:nvPr/>
          </p:nvCxnSpPr>
          <p:spPr>
            <a:xfrm flipV="1">
              <a:off x="9983004" y="2205562"/>
              <a:ext cx="75454" cy="59651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8" name="直线连接符 157"/>
            <p:cNvCxnSpPr>
              <a:stCxn id="130" idx="6"/>
              <a:endCxn id="136" idx="2"/>
            </p:cNvCxnSpPr>
            <p:nvPr/>
          </p:nvCxnSpPr>
          <p:spPr>
            <a:xfrm flipV="1">
              <a:off x="10315002" y="2802080"/>
              <a:ext cx="1082425" cy="331856"/>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59" name="椭圆 158"/>
            <p:cNvSpPr/>
            <p:nvPr/>
          </p:nvSpPr>
          <p:spPr>
            <a:xfrm>
              <a:off x="8858050" y="2342692"/>
              <a:ext cx="399221" cy="3990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sp>
          <p:nvSpPr>
            <p:cNvPr id="160" name="椭圆 159"/>
            <p:cNvSpPr/>
            <p:nvPr/>
          </p:nvSpPr>
          <p:spPr>
            <a:xfrm>
              <a:off x="12962759" y="1872335"/>
              <a:ext cx="285354" cy="2838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kumimoji="1" lang="zh-CN" altLang="en-US"/>
            </a:p>
          </p:txBody>
        </p:sp>
      </p:grpSp>
    </p:spTree>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5748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a:solidFill>
                  <a:schemeClr val="accent1"/>
                </a:solidFill>
                <a:ea typeface="微软雅黑" charset="0"/>
              </a:rPr>
              <a:t>Mnemosye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Mnemosyne</a:t>
            </a:r>
            <a:r>
              <a:rPr kumimoji="1" lang="en-US" altLang="zh-CN" sz="2400" b="1" dirty="0">
                <a:solidFill>
                  <a:schemeClr val="bg1"/>
                </a:solidFill>
                <a:latin typeface="微软雅黑" charset="-122"/>
                <a:ea typeface="微软雅黑" charset="-122"/>
              </a:rPr>
              <a:t>: Lightweight Persistent </a:t>
            </a:r>
            <a:r>
              <a:rPr kumimoji="1" lang="en-US" altLang="zh-CN" sz="2400" b="1" dirty="0" smtClean="0">
                <a:solidFill>
                  <a:schemeClr val="bg1"/>
                </a:solidFill>
                <a:latin typeface="微软雅黑" charset="-122"/>
                <a:ea typeface="微软雅黑" charset="-122"/>
              </a:rPr>
              <a:t>Memory</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716236"/>
            <a:ext cx="9116332"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简介</a:t>
            </a:r>
            <a:r>
              <a:rPr lang="en-US" altLang="zh-CN" sz="2400" dirty="0" smtClean="0">
                <a:solidFill>
                  <a:srgbClr val="146799"/>
                </a:solidFill>
                <a:latin typeface="Microsoft YaHei" charset="0"/>
                <a:ea typeface="Microsoft YaHei" charset="0"/>
                <a:cs typeface="Microsoft YaHei" charset="0"/>
              </a:rPr>
              <a:t/>
            </a:r>
            <a:br>
              <a:rPr lang="en-US" altLang="zh-CN" sz="2400" dirty="0" smtClean="0">
                <a:solidFill>
                  <a:srgbClr val="146799"/>
                </a:solidFill>
                <a:latin typeface="Microsoft YaHei" charset="0"/>
                <a:ea typeface="Microsoft YaHei" charset="0"/>
                <a:cs typeface="Microsoft YaHei" charset="0"/>
              </a:rPr>
            </a:br>
            <a:r>
              <a:rPr lang="en-US" altLang="zh-CN" sz="2400" dirty="0" smtClean="0">
                <a:solidFill>
                  <a:srgbClr val="146799"/>
                </a:solidFill>
                <a:latin typeface="Microsoft YaHei" charset="0"/>
                <a:ea typeface="Microsoft YaHei" charset="0"/>
                <a:cs typeface="Microsoft YaHei" charset="0"/>
              </a:rPr>
              <a:t>Mnemosyne</a:t>
            </a:r>
            <a:r>
              <a:rPr lang="zh-CN" altLang="en-US" sz="2400" dirty="0" smtClean="0">
                <a:solidFill>
                  <a:srgbClr val="146799"/>
                </a:solidFill>
                <a:latin typeface="Microsoft YaHei" charset="0"/>
                <a:ea typeface="Microsoft YaHei" charset="0"/>
                <a:cs typeface="Microsoft YaHei" charset="0"/>
              </a:rPr>
              <a:t>是一种用以持久内存编程的简单接口（主要针对非易失性内存存储器）</a:t>
            </a:r>
            <a:endParaRPr lang="en-US" altLang="zh-CN" sz="2400" dirty="0" smtClean="0">
              <a:solidFill>
                <a:srgbClr val="146799"/>
              </a:solidFill>
              <a:latin typeface="Microsoft YaHei" charset="0"/>
              <a:ea typeface="Microsoft YaHei" charset="0"/>
              <a:cs typeface="Microsoft YaHei" charset="0"/>
            </a:endParaRPr>
          </a:p>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主要解决的难题</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如何创建和管理持久内存</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如何确保</a:t>
            </a:r>
            <a:r>
              <a:rPr lang="zh-CN" altLang="en-US" sz="2400" dirty="0" smtClean="0">
                <a:solidFill>
                  <a:srgbClr val="146799"/>
                </a:solidFill>
                <a:latin typeface="Microsoft YaHei" charset="0"/>
                <a:ea typeface="Microsoft YaHei" charset="0"/>
                <a:cs typeface="Microsoft YaHei" charset="0"/>
              </a:rPr>
              <a:t>出现</a:t>
            </a:r>
            <a:r>
              <a:rPr lang="zh-CN" altLang="en-US" sz="2400" dirty="0" smtClean="0">
                <a:solidFill>
                  <a:srgbClr val="146799"/>
                </a:solidFill>
                <a:latin typeface="Microsoft YaHei" charset="0"/>
                <a:ea typeface="Microsoft YaHei" charset="0"/>
                <a:cs typeface="Microsoft YaHei" charset="0"/>
              </a:rPr>
              <a:t>系统故障时保持内存的一致性</a:t>
            </a:r>
            <a:endParaRPr lang="en-US" altLang="zh-CN" sz="2400" dirty="0" smtClean="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5465451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5748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a:solidFill>
                  <a:schemeClr val="accent1"/>
                </a:solidFill>
                <a:ea typeface="微软雅黑" charset="0"/>
              </a:rPr>
              <a:t>Mnemosye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Mnemosyne</a:t>
            </a:r>
            <a:r>
              <a:rPr kumimoji="1" lang="en-US" altLang="zh-CN" sz="2400" b="1" dirty="0">
                <a:solidFill>
                  <a:schemeClr val="bg1"/>
                </a:solidFill>
                <a:latin typeface="微软雅黑" charset="-122"/>
                <a:ea typeface="微软雅黑" charset="-122"/>
              </a:rPr>
              <a:t>: Lightweight Persistent </a:t>
            </a:r>
            <a:r>
              <a:rPr kumimoji="1" lang="en-US" altLang="zh-CN" sz="2400" b="1" dirty="0" smtClean="0">
                <a:solidFill>
                  <a:schemeClr val="bg1"/>
                </a:solidFill>
                <a:latin typeface="微软雅黑" charset="-122"/>
                <a:ea typeface="微软雅黑" charset="-122"/>
              </a:rPr>
              <a:t>Memory</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716236"/>
            <a:ext cx="9286874" cy="481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研究目的：</a:t>
            </a:r>
            <a:r>
              <a:rPr lang="en-US" altLang="zh-CN" sz="2400" dirty="0">
                <a:solidFill>
                  <a:srgbClr val="146799"/>
                </a:solidFill>
                <a:latin typeface="Microsoft YaHei" charset="0"/>
                <a:ea typeface="Microsoft YaHei" charset="0"/>
                <a:cs typeface="Microsoft YaHei" charset="0"/>
              </a:rPr>
              <a:t/>
            </a:r>
            <a:br>
              <a:rPr lang="en-US" altLang="zh-CN" sz="2400" dirty="0">
                <a:solidFill>
                  <a:srgbClr val="146799"/>
                </a:solidFill>
                <a:latin typeface="Microsoft YaHei" charset="0"/>
                <a:ea typeface="Microsoft YaHei" charset="0"/>
                <a:cs typeface="Microsoft YaHei" charset="0"/>
              </a:rPr>
            </a:br>
            <a:r>
              <a:rPr lang="en-US" altLang="zh-CN" sz="2400" dirty="0" smtClean="0">
                <a:solidFill>
                  <a:srgbClr val="146799"/>
                </a:solidFill>
                <a:latin typeface="Microsoft YaHei" charset="0"/>
                <a:ea typeface="Microsoft YaHei" charset="0"/>
                <a:cs typeface="Microsoft YaHei" charset="0"/>
              </a:rPr>
              <a:t>	</a:t>
            </a:r>
            <a:r>
              <a:rPr lang="zh-CN" altLang="en-US" sz="2400" dirty="0" smtClean="0">
                <a:solidFill>
                  <a:srgbClr val="146799"/>
                </a:solidFill>
                <a:latin typeface="Microsoft YaHei" charset="0"/>
                <a:ea typeface="Microsoft YaHei" charset="0"/>
                <a:cs typeface="Microsoft YaHei" charset="0"/>
              </a:rPr>
              <a:t>降低数据持久化的成本</a:t>
            </a:r>
            <a:endParaRPr lang="en-US" altLang="zh-CN" sz="2400" dirty="0">
              <a:solidFill>
                <a:srgbClr val="146799"/>
              </a:solidFill>
              <a:latin typeface="Microsoft YaHei" charset="0"/>
              <a:ea typeface="Microsoft YaHei" charset="0"/>
              <a:cs typeface="Microsoft YaHei" charset="0"/>
            </a:endParaRPr>
          </a:p>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系统</a:t>
            </a:r>
            <a:r>
              <a:rPr lang="zh-CN" altLang="en-US" sz="2400" dirty="0" smtClean="0">
                <a:solidFill>
                  <a:srgbClr val="146799"/>
                </a:solidFill>
                <a:latin typeface="Microsoft YaHei" charset="0"/>
                <a:ea typeface="Microsoft YaHei" charset="0"/>
                <a:cs typeface="Microsoft YaHei" charset="0"/>
              </a:rPr>
              <a:t>目标：</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持久性</a:t>
            </a:r>
            <a:r>
              <a:rPr lang="zh-CN" altLang="en-US" sz="2400" dirty="0">
                <a:solidFill>
                  <a:srgbClr val="146799"/>
                </a:solidFill>
                <a:latin typeface="Microsoft YaHei" charset="0"/>
                <a:ea typeface="Microsoft YaHei" charset="0"/>
                <a:cs typeface="Microsoft YaHei" charset="0"/>
              </a:rPr>
              <a:t>的用户模式访问，从而避免内核</a:t>
            </a:r>
            <a:r>
              <a:rPr lang="en-US" altLang="zh-CN" sz="2400" dirty="0">
                <a:solidFill>
                  <a:srgbClr val="146799"/>
                </a:solidFill>
                <a:latin typeface="Microsoft YaHei" charset="0"/>
                <a:ea typeface="Microsoft YaHei" charset="0"/>
                <a:cs typeface="Microsoft YaHei" charset="0"/>
              </a:rPr>
              <a:t>/</a:t>
            </a:r>
            <a:r>
              <a:rPr lang="zh-CN" altLang="en-US" sz="2400" dirty="0">
                <a:solidFill>
                  <a:srgbClr val="146799"/>
                </a:solidFill>
                <a:latin typeface="Microsoft YaHei" charset="0"/>
                <a:ea typeface="Microsoft YaHei" charset="0"/>
                <a:cs typeface="Microsoft YaHei" charset="0"/>
              </a:rPr>
              <a:t>用户切换</a:t>
            </a:r>
            <a:r>
              <a:rPr lang="zh-CN" altLang="en-US" sz="2400" dirty="0" smtClean="0">
                <a:solidFill>
                  <a:srgbClr val="146799"/>
                </a:solidFill>
                <a:latin typeface="Microsoft YaHei" charset="0"/>
                <a:ea typeface="Microsoft YaHei" charset="0"/>
                <a:cs typeface="Microsoft YaHei" charset="0"/>
              </a:rPr>
              <a:t>的</a:t>
            </a:r>
            <a:r>
              <a:rPr lang="en-US" altLang="zh-CN" sz="2400" dirty="0" smtClean="0">
                <a:solidFill>
                  <a:srgbClr val="146799"/>
                </a:solidFill>
                <a:latin typeface="Microsoft YaHei" charset="0"/>
                <a:ea typeface="Microsoft YaHei" charset="0"/>
                <a:cs typeface="Microsoft YaHei" charset="0"/>
              </a:rPr>
              <a:t>	</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对</a:t>
            </a:r>
            <a:r>
              <a:rPr lang="zh-CN" altLang="en-US" sz="2400" dirty="0">
                <a:solidFill>
                  <a:srgbClr val="146799"/>
                </a:solidFill>
                <a:latin typeface="Microsoft YaHei" charset="0"/>
                <a:ea typeface="Microsoft YaHei" charset="0"/>
                <a:cs typeface="Microsoft YaHei" charset="0"/>
              </a:rPr>
              <a:t>数据的修改的一致性更新，并保证在系统故障时不会危害</a:t>
            </a:r>
            <a:r>
              <a:rPr lang="zh-CN" altLang="en-US" sz="2400" dirty="0" smtClean="0">
                <a:solidFill>
                  <a:srgbClr val="146799"/>
                </a:solidFill>
                <a:latin typeface="Microsoft YaHei" charset="0"/>
                <a:ea typeface="Microsoft YaHei" charset="0"/>
                <a:cs typeface="Microsoft YaHei" charset="0"/>
              </a:rPr>
              <a:t>正确性</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对</a:t>
            </a:r>
            <a:r>
              <a:rPr lang="zh-CN" altLang="en-US" sz="2400" dirty="0">
                <a:solidFill>
                  <a:srgbClr val="146799"/>
                </a:solidFill>
                <a:latin typeface="Microsoft YaHei" charset="0"/>
                <a:ea typeface="Microsoft YaHei" charset="0"/>
                <a:cs typeface="Microsoft YaHei" charset="0"/>
              </a:rPr>
              <a:t>现有的</a:t>
            </a:r>
            <a:r>
              <a:rPr lang="zh-CN" altLang="en-US" sz="2400" dirty="0" smtClean="0">
                <a:solidFill>
                  <a:srgbClr val="146799"/>
                </a:solidFill>
                <a:latin typeface="Microsoft YaHei" charset="0"/>
                <a:ea typeface="Microsoft YaHei" charset="0"/>
                <a:cs typeface="Microsoft YaHei" charset="0"/>
              </a:rPr>
              <a:t>处理器具有</a:t>
            </a:r>
            <a:r>
              <a:rPr lang="zh-CN" altLang="en-US" sz="2400" dirty="0">
                <a:solidFill>
                  <a:srgbClr val="146799"/>
                </a:solidFill>
                <a:latin typeface="Microsoft YaHei" charset="0"/>
                <a:ea typeface="Microsoft YaHei" charset="0"/>
                <a:cs typeface="Microsoft YaHei" charset="0"/>
              </a:rPr>
              <a:t>兼容性</a:t>
            </a:r>
          </a:p>
          <a:p>
            <a:pPr marL="1200150" lvl="1" indent="-457200">
              <a:lnSpc>
                <a:spcPct val="160000"/>
              </a:lnSpc>
              <a:buAutoNum type="arabicPeriod"/>
            </a:pP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144563792"/>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5748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a:solidFill>
                  <a:schemeClr val="accent1"/>
                </a:solidFill>
                <a:ea typeface="微软雅黑" charset="0"/>
              </a:rPr>
              <a:t>Mnemosye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2</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Mnemosyne</a:t>
            </a:r>
            <a:r>
              <a:rPr kumimoji="1" lang="en-US" altLang="zh-CN" sz="2400" b="1" dirty="0">
                <a:solidFill>
                  <a:schemeClr val="bg1"/>
                </a:solidFill>
                <a:latin typeface="微软雅黑" charset="-122"/>
                <a:ea typeface="微软雅黑" charset="-122"/>
              </a:rPr>
              <a:t>: Lightweight Persistent </a:t>
            </a:r>
            <a:r>
              <a:rPr kumimoji="1" lang="en-US" altLang="zh-CN" sz="2400" b="1" dirty="0" smtClean="0">
                <a:solidFill>
                  <a:schemeClr val="bg1"/>
                </a:solidFill>
                <a:latin typeface="微软雅黑" charset="-122"/>
                <a:ea typeface="微软雅黑" charset="-122"/>
              </a:rPr>
              <a:t>Memory</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716236"/>
            <a:ext cx="9286874"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系统架构</a:t>
            </a:r>
            <a:endParaRPr lang="en-US" altLang="zh-CN" sz="2400" dirty="0">
              <a:solidFill>
                <a:srgbClr val="146799"/>
              </a:solidFill>
              <a:latin typeface="Microsoft YaHei" charset="0"/>
              <a:ea typeface="Microsoft YaHei" charset="0"/>
              <a:cs typeface="Microsoft YaHei"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6119" y="1632196"/>
            <a:ext cx="5110944" cy="4489613"/>
          </a:xfrm>
          <a:prstGeom prst="rect">
            <a:avLst/>
          </a:prstGeom>
        </p:spPr>
      </p:pic>
    </p:spTree>
    <p:extLst>
      <p:ext uri="{BB962C8B-B14F-4D97-AF65-F5344CB8AC3E}">
        <p14:creationId xmlns:p14="http://schemas.microsoft.com/office/powerpoint/2010/main" val="258545554"/>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28707" y="1547791"/>
            <a:ext cx="8807475" cy="541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简介</a:t>
            </a:r>
            <a:r>
              <a:rPr lang="en-US" altLang="zh-CN" sz="2400" dirty="0" smtClean="0">
                <a:solidFill>
                  <a:srgbClr val="146799"/>
                </a:solidFill>
                <a:latin typeface="Microsoft YaHei" charset="0"/>
                <a:ea typeface="Microsoft YaHei" charset="0"/>
                <a:cs typeface="Microsoft YaHei" charset="0"/>
              </a:rPr>
              <a:t/>
            </a:r>
            <a:br>
              <a:rPr lang="en-US" altLang="zh-CN" sz="2400" dirty="0" smtClean="0">
                <a:solidFill>
                  <a:srgbClr val="146799"/>
                </a:solidFill>
                <a:latin typeface="Microsoft YaHei" charset="0"/>
                <a:ea typeface="Microsoft YaHei" charset="0"/>
                <a:cs typeface="Microsoft YaHei" charset="0"/>
              </a:rPr>
            </a:br>
            <a:r>
              <a:rPr lang="zh-CN" altLang="en-US" sz="2400" dirty="0" smtClean="0">
                <a:solidFill>
                  <a:srgbClr val="146799"/>
                </a:solidFill>
                <a:latin typeface="Microsoft YaHei" charset="0"/>
                <a:ea typeface="Microsoft YaHei" charset="0"/>
                <a:cs typeface="Microsoft YaHei" charset="0"/>
              </a:rPr>
              <a:t>描述了</a:t>
            </a:r>
            <a:r>
              <a:rPr lang="zh-CN" altLang="en-US" sz="2400" dirty="0">
                <a:solidFill>
                  <a:srgbClr val="146799"/>
                </a:solidFill>
                <a:latin typeface="Microsoft YaHei" charset="0"/>
                <a:ea typeface="Microsoft YaHei" charset="0"/>
                <a:cs typeface="Microsoft YaHei" charset="0"/>
              </a:rPr>
              <a:t>一种</a:t>
            </a:r>
            <a:r>
              <a:rPr lang="zh-CN" altLang="en-US" sz="2400" dirty="0">
                <a:solidFill>
                  <a:srgbClr val="146799"/>
                </a:solidFill>
                <a:latin typeface="Microsoft YaHei" charset="0"/>
                <a:ea typeface="Microsoft YaHei" charset="0"/>
                <a:cs typeface="Microsoft YaHei" charset="0"/>
              </a:rPr>
              <a:t>设计、实现和正式验证操作系统内核功能正确性的方法（</a:t>
            </a:r>
            <a:r>
              <a:rPr lang="en-US" altLang="zh-CN" sz="2400" dirty="0" err="1">
                <a:solidFill>
                  <a:srgbClr val="146799"/>
                </a:solidFill>
                <a:latin typeface="Microsoft YaHei" charset="0"/>
                <a:ea typeface="Microsoft YaHei" charset="0"/>
                <a:cs typeface="Microsoft YaHei" charset="0"/>
              </a:rPr>
              <a:t>Hyperkernel</a:t>
            </a:r>
            <a:r>
              <a:rPr lang="zh-CN" altLang="en-US" sz="2400" dirty="0">
                <a:solidFill>
                  <a:srgbClr val="146799"/>
                </a:solidFill>
                <a:latin typeface="Microsoft YaHei" charset="0"/>
                <a:ea typeface="Microsoft YaHei" charset="0"/>
                <a:cs typeface="Microsoft YaHei" charset="0"/>
              </a:rPr>
              <a:t>），它具有高度的验证自动化和低验证负担</a:t>
            </a:r>
            <a:r>
              <a:rPr lang="zh-CN" altLang="en-US" sz="2400" dirty="0" smtClean="0">
                <a:solidFill>
                  <a:srgbClr val="146799"/>
                </a:solidFill>
                <a:latin typeface="Microsoft YaHei" charset="0"/>
                <a:ea typeface="Microsoft YaHei" charset="0"/>
                <a:cs typeface="Microsoft YaHei" charset="0"/>
              </a:rPr>
              <a:t>。</a:t>
            </a:r>
            <a:endParaRPr lang="en-US" altLang="zh-CN" sz="2400" dirty="0" smtClean="0">
              <a:solidFill>
                <a:srgbClr val="146799"/>
              </a:solidFill>
              <a:latin typeface="Microsoft YaHei" charset="0"/>
              <a:ea typeface="Microsoft YaHei" charset="0"/>
              <a:cs typeface="Microsoft YaHei" charset="0"/>
            </a:endParaRPr>
          </a:p>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如何实现证明自动化</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限定内核</a:t>
            </a:r>
            <a:r>
              <a:rPr lang="zh-CN" altLang="en-US" sz="2400" dirty="0">
                <a:solidFill>
                  <a:srgbClr val="146799"/>
                </a:solidFill>
                <a:latin typeface="Microsoft YaHei" charset="0"/>
                <a:ea typeface="Microsoft YaHei" charset="0"/>
                <a:cs typeface="Microsoft YaHei" charset="0"/>
              </a:rPr>
              <a:t>接口以避免无限循环或递</a:t>
            </a:r>
            <a:r>
              <a:rPr lang="zh-CN" altLang="en-US" sz="2400" dirty="0" smtClean="0">
                <a:solidFill>
                  <a:srgbClr val="146799"/>
                </a:solidFill>
                <a:latin typeface="Microsoft YaHei" charset="0"/>
                <a:ea typeface="Microsoft YaHei" charset="0"/>
                <a:cs typeface="Microsoft YaHei" charset="0"/>
              </a:rPr>
              <a:t>归</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分离</a:t>
            </a:r>
            <a:r>
              <a:rPr lang="zh-CN" altLang="en-US" sz="2400" dirty="0">
                <a:solidFill>
                  <a:srgbClr val="146799"/>
                </a:solidFill>
                <a:latin typeface="Microsoft YaHei" charset="0"/>
                <a:ea typeface="Microsoft YaHei" charset="0"/>
                <a:cs typeface="Microsoft YaHei" charset="0"/>
              </a:rPr>
              <a:t>内核和用户地址空间以简化关于虚拟内存的</a:t>
            </a:r>
            <a:r>
              <a:rPr lang="zh-CN" altLang="en-US" sz="2400" dirty="0" smtClean="0">
                <a:solidFill>
                  <a:srgbClr val="146799"/>
                </a:solidFill>
                <a:latin typeface="Microsoft YaHei" charset="0"/>
                <a:ea typeface="Microsoft YaHei" charset="0"/>
                <a:cs typeface="Microsoft YaHei" charset="0"/>
              </a:rPr>
              <a:t>推理</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在</a:t>
            </a:r>
            <a:r>
              <a:rPr lang="en-US" altLang="zh-CN" sz="2400" dirty="0">
                <a:solidFill>
                  <a:srgbClr val="146799"/>
                </a:solidFill>
                <a:latin typeface="Microsoft YaHei" charset="0"/>
                <a:ea typeface="Microsoft YaHei" charset="0"/>
                <a:cs typeface="Microsoft YaHei" charset="0"/>
              </a:rPr>
              <a:t>LLVM</a:t>
            </a:r>
            <a:r>
              <a:rPr lang="zh-CN" altLang="en-US" sz="2400" dirty="0">
                <a:solidFill>
                  <a:srgbClr val="146799"/>
                </a:solidFill>
                <a:latin typeface="Microsoft YaHei" charset="0"/>
                <a:ea typeface="Microsoft YaHei" charset="0"/>
                <a:cs typeface="Microsoft YaHei" charset="0"/>
              </a:rPr>
              <a:t>中间表示级别执行验证以避免建模的复杂</a:t>
            </a:r>
            <a:r>
              <a:rPr lang="en-US" altLang="zh-CN" sz="2400" dirty="0">
                <a:solidFill>
                  <a:srgbClr val="146799"/>
                </a:solidFill>
                <a:latin typeface="Microsoft YaHei" charset="0"/>
                <a:ea typeface="Microsoft YaHei" charset="0"/>
                <a:cs typeface="Microsoft YaHei" charset="0"/>
              </a:rPr>
              <a:t>C</a:t>
            </a:r>
            <a:r>
              <a:rPr lang="zh-CN" altLang="en-US" sz="2400" dirty="0">
                <a:solidFill>
                  <a:srgbClr val="146799"/>
                </a:solidFill>
                <a:latin typeface="Microsoft YaHei" charset="0"/>
                <a:ea typeface="Microsoft YaHei" charset="0"/>
                <a:cs typeface="Microsoft YaHei" charset="0"/>
              </a:rPr>
              <a:t>语义</a:t>
            </a:r>
          </a:p>
          <a:p>
            <a:pPr marL="457200" indent="-457200">
              <a:lnSpc>
                <a:spcPct val="160000"/>
              </a:lnSpc>
              <a:buAutoNum type="arabicPeriod"/>
            </a:pPr>
            <a:endParaRPr lang="en-US" altLang="zh-CN" sz="2400" dirty="0">
              <a:solidFill>
                <a:srgbClr val="146799"/>
              </a:solidFill>
              <a:latin typeface="Microsoft YaHei" charset="0"/>
              <a:ea typeface="Microsoft YaHei" charset="0"/>
              <a:cs typeface="Microsoft YaHei" charset="0"/>
            </a:endParaRPr>
          </a:p>
        </p:txBody>
      </p:sp>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Tree>
    <p:extLst>
      <p:ext uri="{BB962C8B-B14F-4D97-AF65-F5344CB8AC3E}">
        <p14:creationId xmlns:p14="http://schemas.microsoft.com/office/powerpoint/2010/main" val="1884656843"/>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716236"/>
            <a:ext cx="9286874"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主要挑战</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a:solidFill>
                  <a:srgbClr val="146799"/>
                </a:solidFill>
                <a:latin typeface="Microsoft YaHei" charset="0"/>
                <a:ea typeface="Microsoft YaHei" charset="0"/>
                <a:cs typeface="Microsoft YaHei" charset="0"/>
              </a:rPr>
              <a:t>界面设计</a:t>
            </a:r>
            <a:r>
              <a:rPr lang="zh-CN" altLang="en-US" sz="2400" dirty="0">
                <a:solidFill>
                  <a:srgbClr val="146799"/>
                </a:solidFill>
                <a:latin typeface="Microsoft YaHei" charset="0"/>
                <a:ea typeface="Microsoft YaHei" charset="0"/>
                <a:cs typeface="Microsoft YaHei" charset="0"/>
              </a:rPr>
              <a:t>，它需要在可用性和校验自动化之间取得平衡</a:t>
            </a:r>
            <a:r>
              <a:rPr lang="zh-CN" altLang="en-US" sz="2400" dirty="0">
                <a:solidFill>
                  <a:srgbClr val="146799"/>
                </a:solidFill>
                <a:latin typeface="Microsoft YaHei" charset="0"/>
                <a:ea typeface="Microsoft YaHei" charset="0"/>
                <a:cs typeface="Microsoft YaHei" charset="0"/>
              </a:rPr>
              <a:t>。</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a:solidFill>
                  <a:srgbClr val="146799"/>
                </a:solidFill>
                <a:latin typeface="Microsoft YaHei" charset="0"/>
                <a:ea typeface="Microsoft YaHei" charset="0"/>
                <a:cs typeface="Microsoft YaHei" charset="0"/>
              </a:rPr>
              <a:t>内核代码中的</a:t>
            </a:r>
            <a:r>
              <a:rPr lang="zh-CN" altLang="en-US" sz="2400" dirty="0" smtClean="0">
                <a:solidFill>
                  <a:srgbClr val="146799"/>
                </a:solidFill>
                <a:latin typeface="Microsoft YaHei" charset="0"/>
                <a:ea typeface="Microsoft YaHei" charset="0"/>
                <a:cs typeface="Microsoft YaHei" charset="0"/>
              </a:rPr>
              <a:t>虚拟内存</a:t>
            </a:r>
            <a:r>
              <a:rPr lang="zh-CN" altLang="en-US" sz="2400" dirty="0">
                <a:solidFill>
                  <a:srgbClr val="146799"/>
                </a:solidFill>
                <a:latin typeface="Microsoft YaHei" charset="0"/>
                <a:ea typeface="Microsoft YaHei" charset="0"/>
                <a:cs typeface="Microsoft YaHei" charset="0"/>
              </a:rPr>
              <a:t>管理。两个虚拟地址可能映射到同一个物理地址</a:t>
            </a:r>
            <a:r>
              <a:rPr lang="zh-CN" altLang="en-US" sz="2400" dirty="0">
                <a:solidFill>
                  <a:srgbClr val="146799"/>
                </a:solidFill>
                <a:latin typeface="Microsoft YaHei" charset="0"/>
                <a:ea typeface="Microsoft YaHei" charset="0"/>
                <a:cs typeface="Microsoft YaHei" charset="0"/>
              </a:rPr>
              <a:t>。</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FontTx/>
              <a:buAutoNum type="arabicPeriod"/>
            </a:pPr>
            <a:r>
              <a:rPr lang="en-US" altLang="zh-CN" sz="2400" dirty="0" err="1">
                <a:solidFill>
                  <a:srgbClr val="146799"/>
                </a:solidFill>
                <a:latin typeface="Microsoft YaHei" charset="0"/>
                <a:ea typeface="Microsoft YaHei" charset="0"/>
                <a:cs typeface="Microsoft YaHei" charset="0"/>
              </a:rPr>
              <a:t>Hyperkernel</a:t>
            </a:r>
            <a:r>
              <a:rPr lang="zh-CN" altLang="en-US" sz="2400" dirty="0">
                <a:solidFill>
                  <a:srgbClr val="146799"/>
                </a:solidFill>
                <a:latin typeface="Microsoft YaHei" charset="0"/>
                <a:ea typeface="Microsoft YaHei" charset="0"/>
                <a:cs typeface="Microsoft YaHei" charset="0"/>
              </a:rPr>
              <a:t>也是一个以</a:t>
            </a:r>
            <a:r>
              <a:rPr lang="en-US" altLang="zh-CN" sz="2400" dirty="0">
                <a:solidFill>
                  <a:srgbClr val="146799"/>
                </a:solidFill>
                <a:latin typeface="Microsoft YaHei" charset="0"/>
                <a:ea typeface="Microsoft YaHei" charset="0"/>
                <a:cs typeface="Microsoft YaHei" charset="0"/>
              </a:rPr>
              <a:t>C</a:t>
            </a:r>
            <a:r>
              <a:rPr lang="zh-CN" altLang="en-US" sz="2400" dirty="0">
                <a:solidFill>
                  <a:srgbClr val="146799"/>
                </a:solidFill>
                <a:latin typeface="Microsoft YaHei" charset="0"/>
                <a:ea typeface="Microsoft YaHei" charset="0"/>
                <a:cs typeface="Microsoft YaHei" charset="0"/>
              </a:rPr>
              <a:t>语言编写的系统，而</a:t>
            </a:r>
            <a:r>
              <a:rPr lang="en-US" altLang="zh-CN" sz="2400" dirty="0">
                <a:solidFill>
                  <a:srgbClr val="146799"/>
                </a:solidFill>
                <a:latin typeface="Microsoft YaHei" charset="0"/>
                <a:ea typeface="Microsoft YaHei" charset="0"/>
                <a:cs typeface="Microsoft YaHei" charset="0"/>
              </a:rPr>
              <a:t>C</a:t>
            </a:r>
            <a:r>
              <a:rPr lang="zh-CN" altLang="en-US" sz="2400" dirty="0">
                <a:solidFill>
                  <a:srgbClr val="146799"/>
                </a:solidFill>
                <a:latin typeface="Microsoft YaHei" charset="0"/>
                <a:ea typeface="Microsoft YaHei" charset="0"/>
                <a:cs typeface="Microsoft YaHei" charset="0"/>
              </a:rPr>
              <a:t>语言是一种已知形式推理复杂化的编程语言。</a:t>
            </a:r>
          </a:p>
          <a:p>
            <a:pPr marL="1200150" lvl="1" indent="-457200">
              <a:lnSpc>
                <a:spcPct val="160000"/>
              </a:lnSpc>
              <a:buAutoNum type="arabicPeriod"/>
            </a:pP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515925412"/>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解决方案</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FontTx/>
              <a:buAutoNum type="arabicPeriod"/>
            </a:pPr>
            <a:r>
              <a:rPr lang="zh-CN" altLang="en-US" sz="2400" dirty="0">
                <a:solidFill>
                  <a:srgbClr val="146799"/>
                </a:solidFill>
                <a:latin typeface="Microsoft YaHei" charset="0"/>
                <a:ea typeface="Microsoft YaHei" charset="0"/>
                <a:cs typeface="Microsoft YaHei" charset="0"/>
              </a:rPr>
              <a:t>内核接口被设计为有限的：系统调用、异常和中断的所有处理程序都没有无线循环和递归。</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FontTx/>
              <a:buAutoNum type="arabicPeriod"/>
            </a:pPr>
            <a:r>
              <a:rPr lang="zh-CN" altLang="en-US" sz="2400" dirty="0">
                <a:solidFill>
                  <a:srgbClr val="146799"/>
                </a:solidFill>
                <a:latin typeface="Microsoft YaHei" charset="0"/>
                <a:ea typeface="Microsoft YaHei" charset="0"/>
                <a:cs typeface="Microsoft YaHei" charset="0"/>
              </a:rPr>
              <a:t>使用用户空间的独立空间运行，使用内核的身份映射，这样简化了内核代码的推理</a:t>
            </a:r>
            <a:r>
              <a:rPr lang="zh-CN" altLang="en-US" sz="2400" dirty="0">
                <a:solidFill>
                  <a:srgbClr val="146799"/>
                </a:solidFill>
                <a:latin typeface="Microsoft YaHei" charset="0"/>
                <a:ea typeface="Microsoft YaHei" charset="0"/>
                <a:cs typeface="Microsoft YaHei" charset="0"/>
              </a:rPr>
              <a:t>。</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a:solidFill>
                  <a:srgbClr val="146799"/>
                </a:solidFill>
                <a:latin typeface="Microsoft YaHei" charset="0"/>
                <a:ea typeface="Microsoft YaHei" charset="0"/>
                <a:cs typeface="Microsoft YaHei" charset="0"/>
              </a:rPr>
              <a:t>在</a:t>
            </a:r>
            <a:r>
              <a:rPr lang="en-US" altLang="zh-CN" sz="2400" dirty="0">
                <a:solidFill>
                  <a:srgbClr val="146799"/>
                </a:solidFill>
                <a:latin typeface="Microsoft YaHei" charset="0"/>
                <a:ea typeface="Microsoft YaHei" charset="0"/>
                <a:cs typeface="Microsoft YaHei" charset="0"/>
              </a:rPr>
              <a:t>LLVM</a:t>
            </a:r>
            <a:r>
              <a:rPr lang="zh-CN" altLang="en-US" sz="2400" dirty="0">
                <a:solidFill>
                  <a:srgbClr val="146799"/>
                </a:solidFill>
                <a:latin typeface="Microsoft YaHei" charset="0"/>
                <a:ea typeface="Microsoft YaHei" charset="0"/>
                <a:cs typeface="Microsoft YaHei" charset="0"/>
              </a:rPr>
              <a:t>中间表示（</a:t>
            </a:r>
            <a:r>
              <a:rPr lang="en-US" altLang="zh-CN" sz="2400" dirty="0">
                <a:solidFill>
                  <a:srgbClr val="146799"/>
                </a:solidFill>
                <a:latin typeface="Microsoft YaHei" charset="0"/>
                <a:ea typeface="Microsoft YaHei" charset="0"/>
                <a:cs typeface="Microsoft YaHei" charset="0"/>
              </a:rPr>
              <a:t>IR</a:t>
            </a:r>
            <a:r>
              <a:rPr lang="zh-CN" altLang="en-US" sz="2400" dirty="0">
                <a:solidFill>
                  <a:srgbClr val="146799"/>
                </a:solidFill>
                <a:latin typeface="Microsoft YaHei" charset="0"/>
                <a:ea typeface="Microsoft YaHei" charset="0"/>
                <a:cs typeface="Microsoft YaHei" charset="0"/>
              </a:rPr>
              <a:t>）级别执行验证，语义比</a:t>
            </a:r>
            <a:r>
              <a:rPr lang="en-US" altLang="zh-CN" sz="2400" dirty="0">
                <a:solidFill>
                  <a:srgbClr val="146799"/>
                </a:solidFill>
                <a:latin typeface="Microsoft YaHei" charset="0"/>
                <a:ea typeface="Microsoft YaHei" charset="0"/>
                <a:cs typeface="Microsoft YaHei" charset="0"/>
              </a:rPr>
              <a:t>C</a:t>
            </a:r>
            <a:r>
              <a:rPr lang="zh-CN" altLang="en-US" sz="2400" dirty="0">
                <a:solidFill>
                  <a:srgbClr val="146799"/>
                </a:solidFill>
                <a:latin typeface="Microsoft YaHei" charset="0"/>
                <a:ea typeface="Microsoft YaHei" charset="0"/>
                <a:cs typeface="Microsoft YaHei" charset="0"/>
              </a:rPr>
              <a:t>更简单，同时保持足够高的级别以避免关于机器细节的</a:t>
            </a:r>
            <a:r>
              <a:rPr lang="zh-CN" altLang="en-US" sz="2400" dirty="0" smtClean="0">
                <a:solidFill>
                  <a:srgbClr val="146799"/>
                </a:solidFill>
                <a:latin typeface="Microsoft YaHei" charset="0"/>
                <a:ea typeface="Microsoft YaHei" charset="0"/>
                <a:cs typeface="Microsoft YaHei" charset="0"/>
              </a:rPr>
              <a:t>推理</a:t>
            </a: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384420110"/>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7168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Hyperkernel</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3</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Hyperkernel</a:t>
            </a:r>
            <a:r>
              <a:rPr kumimoji="1" lang="en-US" altLang="zh-CN" sz="2400" b="1" dirty="0">
                <a:solidFill>
                  <a:schemeClr val="bg1"/>
                </a:solidFill>
                <a:latin typeface="微软雅黑" charset="-122"/>
                <a:ea typeface="微软雅黑" charset="-122"/>
              </a:rPr>
              <a:t>: Push-Button Verification of an OS </a:t>
            </a:r>
            <a:r>
              <a:rPr kumimoji="1" lang="en-US" altLang="zh-CN" sz="2400" b="1" dirty="0" smtClean="0">
                <a:solidFill>
                  <a:schemeClr val="bg1"/>
                </a:solidFill>
                <a:latin typeface="微软雅黑" charset="-122"/>
                <a:ea typeface="微软雅黑" charset="-122"/>
              </a:rPr>
              <a:t>Kernel</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119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系统架构图</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endParaRPr lang="en-US" altLang="zh-CN" sz="2400" dirty="0">
              <a:solidFill>
                <a:srgbClr val="146799"/>
              </a:solidFill>
              <a:latin typeface="Microsoft YaHei" charset="0"/>
              <a:ea typeface="Microsoft YaHei" charset="0"/>
              <a:cs typeface="Microsoft YaHei"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9073" y="1703275"/>
            <a:ext cx="7175101" cy="4464297"/>
          </a:xfrm>
          <a:prstGeom prst="rect">
            <a:avLst/>
          </a:prstGeom>
        </p:spPr>
      </p:pic>
    </p:spTree>
    <p:extLst>
      <p:ext uri="{BB962C8B-B14F-4D97-AF65-F5344CB8AC3E}">
        <p14:creationId xmlns:p14="http://schemas.microsoft.com/office/powerpoint/2010/main" val="250736735"/>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515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Dune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4</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Dune</a:t>
            </a:r>
            <a:r>
              <a:rPr kumimoji="1" lang="en-US" altLang="zh-CN" sz="2400" b="1" dirty="0">
                <a:solidFill>
                  <a:schemeClr val="bg1"/>
                </a:solidFill>
                <a:latin typeface="微软雅黑" charset="-122"/>
                <a:ea typeface="微软雅黑" charset="-122"/>
              </a:rPr>
              <a:t>: Safe User-level Access to Privileged CPU </a:t>
            </a:r>
            <a:r>
              <a:rPr kumimoji="1" lang="en-US" altLang="zh-CN" sz="2400" b="1" dirty="0" smtClean="0">
                <a:solidFill>
                  <a:schemeClr val="bg1"/>
                </a:solidFill>
                <a:latin typeface="微软雅黑" charset="-122"/>
                <a:ea typeface="微软雅黑" charset="-122"/>
              </a:rPr>
              <a:t>Features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15" name="矩形 11"/>
          <p:cNvSpPr>
            <a:spLocks noChangeArrowheads="1"/>
          </p:cNvSpPr>
          <p:nvPr/>
        </p:nvSpPr>
        <p:spPr bwMode="auto">
          <a:xfrm>
            <a:off x="174625" y="1606528"/>
            <a:ext cx="8761557"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marR="0" lvl="0" indent="-457200" defTabSz="914400" eaLnBrk="1" fontAlgn="auto" latinLnBrk="0" hangingPunct="1">
              <a:lnSpc>
                <a:spcPct val="160000"/>
              </a:lnSpc>
              <a:spcBef>
                <a:spcPts val="0"/>
              </a:spcBef>
              <a:spcAft>
                <a:spcPts val="0"/>
              </a:spcAft>
              <a:buClrTx/>
              <a:buSzTx/>
              <a:buFontTx/>
              <a:buNone/>
              <a:tabLst/>
              <a:defRPr/>
            </a:pPr>
            <a:r>
              <a:rPr lang="zh-CN" altLang="en-US" sz="2400" dirty="0" smtClean="0">
                <a:solidFill>
                  <a:srgbClr val="146799"/>
                </a:solidFill>
                <a:latin typeface="Microsoft YaHei" charset="0"/>
                <a:ea typeface="Microsoft YaHei" charset="0"/>
                <a:cs typeface="Microsoft YaHei" charset="0"/>
              </a:rPr>
              <a:t>简介</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r>
              <a:rPr lang="en-US" altLang="zh-CN" sz="2400" dirty="0" smtClean="0">
                <a:solidFill>
                  <a:srgbClr val="146799"/>
                </a:solidFill>
                <a:latin typeface="Microsoft YaHei" charset="0"/>
                <a:ea typeface="Microsoft YaHei" charset="0"/>
                <a:cs typeface="Microsoft YaHei" charset="0"/>
              </a:rPr>
              <a:t>	Dune</a:t>
            </a:r>
            <a:r>
              <a:rPr lang="zh-CN" altLang="en-US" sz="2400" dirty="0" smtClean="0">
                <a:solidFill>
                  <a:srgbClr val="146799"/>
                </a:solidFill>
                <a:latin typeface="Microsoft YaHei" charset="0"/>
                <a:ea typeface="Microsoft YaHei" charset="0"/>
                <a:cs typeface="Microsoft YaHei" charset="0"/>
              </a:rPr>
              <a:t>是一种能为应用程序提供直接但安全访问硬件能力（如页表、快表等等）的系统。</a:t>
            </a:r>
            <a:endParaRPr lang="en-US" altLang="zh-CN" sz="2400" dirty="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r>
              <a:rPr lang="en-US" altLang="zh-CN" sz="2400" dirty="0" smtClean="0">
                <a:solidFill>
                  <a:srgbClr val="146799"/>
                </a:solidFill>
                <a:latin typeface="Microsoft YaHei" charset="0"/>
                <a:ea typeface="Microsoft YaHei" charset="0"/>
                <a:cs typeface="Microsoft YaHei" charset="0"/>
              </a:rPr>
              <a:t>	</a:t>
            </a:r>
            <a:r>
              <a:rPr lang="zh-CN" altLang="en-US" sz="2400" dirty="0" smtClean="0">
                <a:solidFill>
                  <a:srgbClr val="146799"/>
                </a:solidFill>
                <a:latin typeface="Microsoft YaHei" charset="0"/>
                <a:ea typeface="Microsoft YaHei" charset="0"/>
                <a:cs typeface="Microsoft YaHei" charset="0"/>
              </a:rPr>
              <a:t>其使用虚拟化硬件来提供过程，而非机器抽象。</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r>
              <a:rPr lang="en-US" altLang="zh-CN" sz="2400" dirty="0">
                <a:solidFill>
                  <a:srgbClr val="146799"/>
                </a:solidFill>
                <a:latin typeface="Microsoft YaHei" charset="0"/>
                <a:ea typeface="Microsoft YaHei" charset="0"/>
                <a:cs typeface="Microsoft YaHei" charset="0"/>
              </a:rPr>
              <a:t>	</a:t>
            </a:r>
            <a:endParaRPr lang="en-US" altLang="zh-CN" sz="2400" dirty="0" smtClean="0">
              <a:solidFill>
                <a:srgbClr val="146799"/>
              </a:solidFill>
              <a:latin typeface="Microsoft YaHei" charset="0"/>
              <a:ea typeface="Microsoft YaHei" charset="0"/>
              <a:cs typeface="Microsoft YaHei" charset="0"/>
            </a:endParaRPr>
          </a:p>
          <a:p>
            <a:pPr marL="457200" marR="0" lvl="0" indent="-457200" defTabSz="914400" eaLnBrk="1" fontAlgn="auto" latinLnBrk="0" hangingPunct="1">
              <a:lnSpc>
                <a:spcPct val="160000"/>
              </a:lnSpc>
              <a:spcBef>
                <a:spcPts val="0"/>
              </a:spcBef>
              <a:spcAft>
                <a:spcPts val="0"/>
              </a:spcAft>
              <a:buClrTx/>
              <a:buSzTx/>
              <a:buFontTx/>
              <a:buNone/>
              <a:tabLst/>
              <a:defRPr/>
            </a:pP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94701480"/>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515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Dune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4</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Dune</a:t>
            </a:r>
            <a:r>
              <a:rPr kumimoji="1" lang="en-US" altLang="zh-CN" sz="2400" b="1" dirty="0">
                <a:solidFill>
                  <a:schemeClr val="bg1"/>
                </a:solidFill>
                <a:latin typeface="微软雅黑" charset="-122"/>
                <a:ea typeface="微软雅黑" charset="-122"/>
              </a:rPr>
              <a:t>: Safe User-level Access to Privileged CPU </a:t>
            </a:r>
            <a:r>
              <a:rPr kumimoji="1" lang="en-US" altLang="zh-CN" sz="2400" b="1" dirty="0" smtClean="0">
                <a:solidFill>
                  <a:schemeClr val="bg1"/>
                </a:solidFill>
                <a:latin typeface="微软雅黑" charset="-122"/>
                <a:ea typeface="微软雅黑" charset="-122"/>
              </a:rPr>
              <a:t>Features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5" y="1606528"/>
            <a:ext cx="8761557"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相对于虚拟机的优点</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en-US" altLang="zh-CN" sz="2400" dirty="0" smtClean="0">
                <a:solidFill>
                  <a:srgbClr val="146799"/>
                </a:solidFill>
                <a:latin typeface="Microsoft YaHei" charset="0"/>
                <a:ea typeface="Microsoft YaHei" charset="0"/>
                <a:cs typeface="Microsoft YaHei" charset="0"/>
              </a:rPr>
              <a:t>Dune</a:t>
            </a:r>
            <a:r>
              <a:rPr lang="zh-CN" altLang="en-US" sz="2400" dirty="0" smtClean="0">
                <a:solidFill>
                  <a:srgbClr val="146799"/>
                </a:solidFill>
                <a:latin typeface="Microsoft YaHei" charset="0"/>
                <a:ea typeface="Microsoft YaHei" charset="0"/>
                <a:cs typeface="Microsoft YaHei" charset="0"/>
              </a:rPr>
              <a:t>进程是一个普通的</a:t>
            </a:r>
            <a:r>
              <a:rPr lang="en-US" altLang="zh-CN" sz="2400" dirty="0" smtClean="0">
                <a:solidFill>
                  <a:srgbClr val="146799"/>
                </a:solidFill>
                <a:latin typeface="Microsoft YaHei" charset="0"/>
                <a:ea typeface="Microsoft YaHei" charset="0"/>
                <a:cs typeface="Microsoft YaHei" charset="0"/>
              </a:rPr>
              <a:t>Linux</a:t>
            </a:r>
            <a:r>
              <a:rPr lang="zh-CN" altLang="en-US" sz="2400" dirty="0" smtClean="0">
                <a:solidFill>
                  <a:srgbClr val="146799"/>
                </a:solidFill>
                <a:latin typeface="Microsoft YaHei" charset="0"/>
                <a:ea typeface="Microsoft YaHei" charset="0"/>
                <a:cs typeface="Microsoft YaHei" charset="0"/>
              </a:rPr>
              <a:t>进程，它可完全访问系统的其他部分，且</a:t>
            </a:r>
            <a:r>
              <a:rPr lang="en-US" altLang="zh-CN" sz="2400" dirty="0" smtClean="0">
                <a:solidFill>
                  <a:srgbClr val="146799"/>
                </a:solidFill>
                <a:latin typeface="Microsoft YaHei" charset="0"/>
                <a:ea typeface="Microsoft YaHei" charset="0"/>
                <a:cs typeface="Microsoft YaHei" charset="0"/>
              </a:rPr>
              <a:t>Dune</a:t>
            </a:r>
            <a:r>
              <a:rPr lang="zh-CN" altLang="en-US" sz="2400" dirty="0" smtClean="0">
                <a:solidFill>
                  <a:srgbClr val="146799"/>
                </a:solidFill>
                <a:latin typeface="Microsoft YaHei" charset="0"/>
                <a:ea typeface="Microsoft YaHei" charset="0"/>
                <a:cs typeface="Microsoft YaHei" charset="0"/>
              </a:rPr>
              <a:t>应用相对比较容易开发（应用程序编程，而非内核编程）</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提供虚拟化硬件，而非机器抽象，使得该模块运行更简单，且快速</a:t>
            </a: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014419462"/>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515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Dune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4</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Dune</a:t>
            </a:r>
            <a:r>
              <a:rPr kumimoji="1" lang="en-US" altLang="zh-CN" sz="2400" b="1" dirty="0">
                <a:solidFill>
                  <a:schemeClr val="bg1"/>
                </a:solidFill>
                <a:latin typeface="微软雅黑" charset="-122"/>
                <a:ea typeface="微软雅黑" charset="-122"/>
              </a:rPr>
              <a:t>: Safe User-level Access to Privileged CPU </a:t>
            </a:r>
            <a:r>
              <a:rPr kumimoji="1" lang="en-US" altLang="zh-CN" sz="2400" b="1" dirty="0" smtClean="0">
                <a:solidFill>
                  <a:schemeClr val="bg1"/>
                </a:solidFill>
                <a:latin typeface="微软雅黑" charset="-122"/>
                <a:ea typeface="微软雅黑" charset="-122"/>
              </a:rPr>
              <a:t>Features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5" y="1606528"/>
            <a:ext cx="8761557"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系统架构</a:t>
            </a:r>
            <a:endParaRPr lang="en-US" altLang="zh-CN" sz="2400" dirty="0">
              <a:solidFill>
                <a:srgbClr val="146799"/>
              </a:solidFill>
              <a:latin typeface="Microsoft YaHei" charset="0"/>
              <a:ea typeface="Microsoft YaHei" charset="0"/>
              <a:cs typeface="Microsoft YaHei"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228" y="2332605"/>
            <a:ext cx="7302500" cy="3124200"/>
          </a:xfrm>
          <a:prstGeom prst="rect">
            <a:avLst/>
          </a:prstGeom>
        </p:spPr>
      </p:pic>
    </p:spTree>
    <p:extLst>
      <p:ext uri="{BB962C8B-B14F-4D97-AF65-F5344CB8AC3E}">
        <p14:creationId xmlns:p14="http://schemas.microsoft.com/office/powerpoint/2010/main" val="1124528151"/>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1108075" y="3394075"/>
            <a:ext cx="6858000" cy="69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4" name="文本框 13"/>
          <p:cNvSpPr txBox="1"/>
          <p:nvPr/>
        </p:nvSpPr>
        <p:spPr>
          <a:xfrm>
            <a:off x="4572000" y="324957"/>
            <a:ext cx="2368446" cy="584775"/>
          </a:xfrm>
          <a:prstGeom prst="rect">
            <a:avLst/>
          </a:prstGeom>
          <a:solidFill>
            <a:schemeClr val="accent3"/>
          </a:solidFill>
        </p:spPr>
        <p:txBody>
          <a:bodyPr wrap="square">
            <a:spAutoFit/>
          </a:bodyPr>
          <a:lstStyle>
            <a:lvl1pPr>
              <a:defRPr>
                <a:solidFill>
                  <a:schemeClr val="tx1"/>
                </a:solidFill>
                <a:latin typeface="Segoe UI" charset="0"/>
                <a:ea typeface="微软雅黑" charset="0"/>
              </a:defRPr>
            </a:lvl1pPr>
            <a:lvl2pPr marL="742950" indent="-285750">
              <a:defRPr>
                <a:solidFill>
                  <a:schemeClr val="tx1"/>
                </a:solidFill>
                <a:latin typeface="Segoe UI" charset="0"/>
                <a:ea typeface="微软雅黑" charset="0"/>
              </a:defRPr>
            </a:lvl2pPr>
            <a:lvl3pPr marL="1143000" indent="-228600">
              <a:defRPr>
                <a:solidFill>
                  <a:schemeClr val="tx1"/>
                </a:solidFill>
                <a:latin typeface="Segoe UI" charset="0"/>
                <a:ea typeface="微软雅黑" charset="0"/>
              </a:defRPr>
            </a:lvl3pPr>
            <a:lvl4pPr marL="1600200" indent="-228600">
              <a:defRPr>
                <a:solidFill>
                  <a:schemeClr val="tx1"/>
                </a:solidFill>
                <a:latin typeface="Segoe UI" charset="0"/>
                <a:ea typeface="微软雅黑" charset="0"/>
              </a:defRPr>
            </a:lvl4pPr>
            <a:lvl5pPr marL="2057400" indent="-228600">
              <a:defRPr>
                <a:solidFill>
                  <a:schemeClr val="tx1"/>
                </a:solidFill>
                <a:latin typeface="Segoe UI" charset="0"/>
                <a:ea typeface="微软雅黑" charset="0"/>
              </a:defRPr>
            </a:lvl5pPr>
            <a:lvl6pPr marL="2514600" indent="-228600" fontAlgn="base">
              <a:spcBef>
                <a:spcPct val="0"/>
              </a:spcBef>
              <a:spcAft>
                <a:spcPct val="0"/>
              </a:spcAft>
              <a:defRPr>
                <a:solidFill>
                  <a:schemeClr val="tx1"/>
                </a:solidFill>
                <a:latin typeface="Segoe UI" charset="0"/>
                <a:ea typeface="微软雅黑" charset="0"/>
              </a:defRPr>
            </a:lvl6pPr>
            <a:lvl7pPr marL="2971800" indent="-228600" fontAlgn="base">
              <a:spcBef>
                <a:spcPct val="0"/>
              </a:spcBef>
              <a:spcAft>
                <a:spcPct val="0"/>
              </a:spcAft>
              <a:defRPr>
                <a:solidFill>
                  <a:schemeClr val="tx1"/>
                </a:solidFill>
                <a:latin typeface="Segoe UI" charset="0"/>
                <a:ea typeface="微软雅黑" charset="0"/>
              </a:defRPr>
            </a:lvl7pPr>
            <a:lvl8pPr marL="3429000" indent="-228600" fontAlgn="base">
              <a:spcBef>
                <a:spcPct val="0"/>
              </a:spcBef>
              <a:spcAft>
                <a:spcPct val="0"/>
              </a:spcAft>
              <a:defRPr>
                <a:solidFill>
                  <a:schemeClr val="tx1"/>
                </a:solidFill>
                <a:latin typeface="Segoe UI" charset="0"/>
                <a:ea typeface="微软雅黑" charset="0"/>
              </a:defRPr>
            </a:lvl8pPr>
            <a:lvl9pPr marL="3886200" indent="-228600" fontAlgn="base">
              <a:spcBef>
                <a:spcPct val="0"/>
              </a:spcBef>
              <a:spcAft>
                <a:spcPct val="0"/>
              </a:spcAft>
              <a:defRPr>
                <a:solidFill>
                  <a:schemeClr val="tx1"/>
                </a:solidFill>
                <a:latin typeface="Segoe UI" charset="0"/>
                <a:ea typeface="微软雅黑" charset="0"/>
              </a:defRPr>
            </a:lvl9pPr>
          </a:lstStyle>
          <a:p>
            <a:pPr eaLnBrk="1" hangingPunct="1">
              <a:defRPr/>
            </a:pPr>
            <a:r>
              <a:rPr lang="en-US" altLang="zh-CN" sz="3200" b="1" dirty="0" smtClean="0">
                <a:solidFill>
                  <a:schemeClr val="bg1"/>
                </a:solidFill>
              </a:rPr>
              <a:t>1. </a:t>
            </a:r>
            <a:r>
              <a:rPr lang="en-US" altLang="zh-CN" sz="3200" b="1" dirty="0" err="1" smtClean="0">
                <a:solidFill>
                  <a:schemeClr val="bg1"/>
                </a:solidFill>
              </a:rPr>
              <a:t>mTCP</a:t>
            </a:r>
            <a:endParaRPr lang="zh-CN" altLang="en-US" sz="3200" b="1" dirty="0" smtClean="0">
              <a:solidFill>
                <a:schemeClr val="bg1"/>
              </a:solidFill>
            </a:endParaRPr>
          </a:p>
        </p:txBody>
      </p:sp>
      <p:sp>
        <p:nvSpPr>
          <p:cNvPr id="10243" name="文本框 21"/>
          <p:cNvSpPr txBox="1">
            <a:spLocks noChangeArrowheads="1"/>
          </p:cNvSpPr>
          <p:nvPr/>
        </p:nvSpPr>
        <p:spPr bwMode="auto">
          <a:xfrm>
            <a:off x="4571997" y="1382033"/>
            <a:ext cx="2368447" cy="5847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3200" b="1" dirty="0" smtClean="0">
                <a:solidFill>
                  <a:schemeClr val="bg1"/>
                </a:solidFill>
                <a:ea typeface="微软雅黑" charset="0"/>
              </a:rPr>
              <a:t>2.</a:t>
            </a:r>
            <a:r>
              <a:rPr lang="en-US" altLang="zh-CN" sz="3200" b="1" dirty="0" smtClean="0">
                <a:solidFill>
                  <a:schemeClr val="bg1"/>
                </a:solidFill>
                <a:ea typeface="微软雅黑" charset="0"/>
              </a:rPr>
              <a:t>Mnemosye</a:t>
            </a:r>
            <a:endParaRPr lang="zh-CN" altLang="en-US" sz="3200" b="1" dirty="0">
              <a:solidFill>
                <a:schemeClr val="bg1"/>
              </a:solidFill>
              <a:ea typeface="微软雅黑" charset="0"/>
            </a:endParaRPr>
          </a:p>
        </p:txBody>
      </p:sp>
      <p:sp>
        <p:nvSpPr>
          <p:cNvPr id="10244" name="文本框 1"/>
          <p:cNvSpPr txBox="1">
            <a:spLocks noChangeArrowheads="1"/>
          </p:cNvSpPr>
          <p:nvPr/>
        </p:nvSpPr>
        <p:spPr bwMode="auto">
          <a:xfrm>
            <a:off x="576263" y="2232025"/>
            <a:ext cx="3319462"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lnSpc>
                <a:spcPts val="7000"/>
              </a:lnSpc>
            </a:pPr>
            <a:r>
              <a:rPr lang="en-US" altLang="zh-CN" sz="8000" b="1" dirty="0">
                <a:solidFill>
                  <a:schemeClr val="accent1"/>
                </a:solidFill>
                <a:ea typeface="微软雅黑" charset="0"/>
              </a:rPr>
              <a:t>CON</a:t>
            </a:r>
          </a:p>
          <a:p>
            <a:pPr eaLnBrk="1" hangingPunct="1">
              <a:lnSpc>
                <a:spcPts val="7000"/>
              </a:lnSpc>
            </a:pPr>
            <a:r>
              <a:rPr lang="en-US" altLang="zh-CN" sz="8000" b="1" dirty="0">
                <a:solidFill>
                  <a:schemeClr val="accent1"/>
                </a:solidFill>
                <a:ea typeface="微软雅黑" charset="0"/>
              </a:rPr>
              <a:t>TENTS</a:t>
            </a:r>
            <a:endParaRPr lang="zh-CN" altLang="en-US" sz="8000" b="1" dirty="0">
              <a:solidFill>
                <a:schemeClr val="accent1"/>
              </a:solidFill>
              <a:ea typeface="微软雅黑" charset="0"/>
            </a:endParaRPr>
          </a:p>
        </p:txBody>
      </p:sp>
      <p:sp>
        <p:nvSpPr>
          <p:cNvPr id="7" name="文本框 6"/>
          <p:cNvSpPr txBox="1"/>
          <p:nvPr/>
        </p:nvSpPr>
        <p:spPr>
          <a:xfrm>
            <a:off x="4571999" y="4987505"/>
            <a:ext cx="2368445" cy="584775"/>
          </a:xfrm>
          <a:prstGeom prst="rect">
            <a:avLst/>
          </a:prstGeom>
          <a:solidFill>
            <a:schemeClr val="accent3"/>
          </a:solidFill>
        </p:spPr>
        <p:txBody>
          <a:bodyPr wrap="square">
            <a:spAutoFit/>
          </a:bodyPr>
          <a:lstStyle>
            <a:lvl1pPr>
              <a:defRPr>
                <a:solidFill>
                  <a:schemeClr val="tx1"/>
                </a:solidFill>
                <a:latin typeface="Segoe UI" charset="0"/>
                <a:ea typeface="微软雅黑" charset="0"/>
              </a:defRPr>
            </a:lvl1pPr>
            <a:lvl2pPr marL="742950" indent="-285750">
              <a:defRPr>
                <a:solidFill>
                  <a:schemeClr val="tx1"/>
                </a:solidFill>
                <a:latin typeface="Segoe UI" charset="0"/>
                <a:ea typeface="微软雅黑" charset="0"/>
              </a:defRPr>
            </a:lvl2pPr>
            <a:lvl3pPr marL="1143000" indent="-228600">
              <a:defRPr>
                <a:solidFill>
                  <a:schemeClr val="tx1"/>
                </a:solidFill>
                <a:latin typeface="Segoe UI" charset="0"/>
                <a:ea typeface="微软雅黑" charset="0"/>
              </a:defRPr>
            </a:lvl3pPr>
            <a:lvl4pPr marL="1600200" indent="-228600">
              <a:defRPr>
                <a:solidFill>
                  <a:schemeClr val="tx1"/>
                </a:solidFill>
                <a:latin typeface="Segoe UI" charset="0"/>
                <a:ea typeface="微软雅黑" charset="0"/>
              </a:defRPr>
            </a:lvl4pPr>
            <a:lvl5pPr marL="2057400" indent="-228600">
              <a:defRPr>
                <a:solidFill>
                  <a:schemeClr val="tx1"/>
                </a:solidFill>
                <a:latin typeface="Segoe UI" charset="0"/>
                <a:ea typeface="微软雅黑" charset="0"/>
              </a:defRPr>
            </a:lvl5pPr>
            <a:lvl6pPr marL="2514600" indent="-228600" fontAlgn="base">
              <a:spcBef>
                <a:spcPct val="0"/>
              </a:spcBef>
              <a:spcAft>
                <a:spcPct val="0"/>
              </a:spcAft>
              <a:defRPr>
                <a:solidFill>
                  <a:schemeClr val="tx1"/>
                </a:solidFill>
                <a:latin typeface="Segoe UI" charset="0"/>
                <a:ea typeface="微软雅黑" charset="0"/>
              </a:defRPr>
            </a:lvl6pPr>
            <a:lvl7pPr marL="2971800" indent="-228600" fontAlgn="base">
              <a:spcBef>
                <a:spcPct val="0"/>
              </a:spcBef>
              <a:spcAft>
                <a:spcPct val="0"/>
              </a:spcAft>
              <a:defRPr>
                <a:solidFill>
                  <a:schemeClr val="tx1"/>
                </a:solidFill>
                <a:latin typeface="Segoe UI" charset="0"/>
                <a:ea typeface="微软雅黑" charset="0"/>
              </a:defRPr>
            </a:lvl7pPr>
            <a:lvl8pPr marL="3429000" indent="-228600" fontAlgn="base">
              <a:spcBef>
                <a:spcPct val="0"/>
              </a:spcBef>
              <a:spcAft>
                <a:spcPct val="0"/>
              </a:spcAft>
              <a:defRPr>
                <a:solidFill>
                  <a:schemeClr val="tx1"/>
                </a:solidFill>
                <a:latin typeface="Segoe UI" charset="0"/>
                <a:ea typeface="微软雅黑" charset="0"/>
              </a:defRPr>
            </a:lvl8pPr>
            <a:lvl9pPr marL="3886200" indent="-228600" fontAlgn="base">
              <a:spcBef>
                <a:spcPct val="0"/>
              </a:spcBef>
              <a:spcAft>
                <a:spcPct val="0"/>
              </a:spcAft>
              <a:defRPr>
                <a:solidFill>
                  <a:schemeClr val="tx1"/>
                </a:solidFill>
                <a:latin typeface="Segoe UI" charset="0"/>
                <a:ea typeface="微软雅黑" charset="0"/>
              </a:defRPr>
            </a:lvl9pPr>
          </a:lstStyle>
          <a:p>
            <a:pPr eaLnBrk="1" hangingPunct="1">
              <a:defRPr/>
            </a:pPr>
            <a:r>
              <a:rPr lang="en-US" altLang="zh-CN" sz="3200" b="1" dirty="0">
                <a:solidFill>
                  <a:schemeClr val="bg1"/>
                </a:solidFill>
              </a:rPr>
              <a:t>5</a:t>
            </a:r>
            <a:r>
              <a:rPr lang="en-US" altLang="zh-CN" sz="3200" b="1" dirty="0" smtClean="0">
                <a:solidFill>
                  <a:schemeClr val="bg1"/>
                </a:solidFill>
              </a:rPr>
              <a:t>. </a:t>
            </a:r>
            <a:r>
              <a:rPr lang="en-US" altLang="zh-CN" sz="2800" b="1" dirty="0" err="1" smtClean="0">
                <a:solidFill>
                  <a:schemeClr val="bg1"/>
                </a:solidFill>
              </a:rPr>
              <a:t>DeepXplore</a:t>
            </a:r>
            <a:endParaRPr lang="zh-CN" altLang="en-US" sz="2800" b="1" dirty="0" smtClean="0">
              <a:solidFill>
                <a:schemeClr val="bg1"/>
              </a:solidFill>
            </a:endParaRPr>
          </a:p>
        </p:txBody>
      </p:sp>
      <p:sp>
        <p:nvSpPr>
          <p:cNvPr id="8" name="文本框 21"/>
          <p:cNvSpPr txBox="1">
            <a:spLocks noChangeArrowheads="1"/>
          </p:cNvSpPr>
          <p:nvPr/>
        </p:nvSpPr>
        <p:spPr bwMode="auto">
          <a:xfrm>
            <a:off x="4571998" y="3796656"/>
            <a:ext cx="2368446" cy="5847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3200" b="1" dirty="0" smtClean="0">
                <a:solidFill>
                  <a:schemeClr val="bg1"/>
                </a:solidFill>
                <a:ea typeface="微软雅黑" charset="0"/>
              </a:rPr>
              <a:t>4. Dune</a:t>
            </a:r>
            <a:endParaRPr lang="zh-CN" altLang="en-US" sz="3200" b="1" dirty="0">
              <a:solidFill>
                <a:schemeClr val="bg1"/>
              </a:solidFill>
              <a:ea typeface="微软雅黑" charset="0"/>
            </a:endParaRPr>
          </a:p>
        </p:txBody>
      </p:sp>
      <p:sp>
        <p:nvSpPr>
          <p:cNvPr id="9" name="文本框 8"/>
          <p:cNvSpPr txBox="1"/>
          <p:nvPr/>
        </p:nvSpPr>
        <p:spPr>
          <a:xfrm>
            <a:off x="4571999" y="2572882"/>
            <a:ext cx="2368446" cy="523220"/>
          </a:xfrm>
          <a:prstGeom prst="rect">
            <a:avLst/>
          </a:prstGeom>
          <a:solidFill>
            <a:schemeClr val="accent3"/>
          </a:solidFill>
        </p:spPr>
        <p:txBody>
          <a:bodyPr wrap="square">
            <a:spAutoFit/>
          </a:bodyPr>
          <a:lstStyle>
            <a:lvl1pPr>
              <a:defRPr>
                <a:solidFill>
                  <a:schemeClr val="tx1"/>
                </a:solidFill>
                <a:latin typeface="Segoe UI" charset="0"/>
                <a:ea typeface="微软雅黑" charset="0"/>
              </a:defRPr>
            </a:lvl1pPr>
            <a:lvl2pPr marL="742950" indent="-285750">
              <a:defRPr>
                <a:solidFill>
                  <a:schemeClr val="tx1"/>
                </a:solidFill>
                <a:latin typeface="Segoe UI" charset="0"/>
                <a:ea typeface="微软雅黑" charset="0"/>
              </a:defRPr>
            </a:lvl2pPr>
            <a:lvl3pPr marL="1143000" indent="-228600">
              <a:defRPr>
                <a:solidFill>
                  <a:schemeClr val="tx1"/>
                </a:solidFill>
                <a:latin typeface="Segoe UI" charset="0"/>
                <a:ea typeface="微软雅黑" charset="0"/>
              </a:defRPr>
            </a:lvl3pPr>
            <a:lvl4pPr marL="1600200" indent="-228600">
              <a:defRPr>
                <a:solidFill>
                  <a:schemeClr val="tx1"/>
                </a:solidFill>
                <a:latin typeface="Segoe UI" charset="0"/>
                <a:ea typeface="微软雅黑" charset="0"/>
              </a:defRPr>
            </a:lvl4pPr>
            <a:lvl5pPr marL="2057400" indent="-228600">
              <a:defRPr>
                <a:solidFill>
                  <a:schemeClr val="tx1"/>
                </a:solidFill>
                <a:latin typeface="Segoe UI" charset="0"/>
                <a:ea typeface="微软雅黑" charset="0"/>
              </a:defRPr>
            </a:lvl5pPr>
            <a:lvl6pPr marL="2514600" indent="-228600" fontAlgn="base">
              <a:spcBef>
                <a:spcPct val="0"/>
              </a:spcBef>
              <a:spcAft>
                <a:spcPct val="0"/>
              </a:spcAft>
              <a:defRPr>
                <a:solidFill>
                  <a:schemeClr val="tx1"/>
                </a:solidFill>
                <a:latin typeface="Segoe UI" charset="0"/>
                <a:ea typeface="微软雅黑" charset="0"/>
              </a:defRPr>
            </a:lvl6pPr>
            <a:lvl7pPr marL="2971800" indent="-228600" fontAlgn="base">
              <a:spcBef>
                <a:spcPct val="0"/>
              </a:spcBef>
              <a:spcAft>
                <a:spcPct val="0"/>
              </a:spcAft>
              <a:defRPr>
                <a:solidFill>
                  <a:schemeClr val="tx1"/>
                </a:solidFill>
                <a:latin typeface="Segoe UI" charset="0"/>
                <a:ea typeface="微软雅黑" charset="0"/>
              </a:defRPr>
            </a:lvl7pPr>
            <a:lvl8pPr marL="3429000" indent="-228600" fontAlgn="base">
              <a:spcBef>
                <a:spcPct val="0"/>
              </a:spcBef>
              <a:spcAft>
                <a:spcPct val="0"/>
              </a:spcAft>
              <a:defRPr>
                <a:solidFill>
                  <a:schemeClr val="tx1"/>
                </a:solidFill>
                <a:latin typeface="Segoe UI" charset="0"/>
                <a:ea typeface="微软雅黑" charset="0"/>
              </a:defRPr>
            </a:lvl8pPr>
            <a:lvl9pPr marL="3886200" indent="-228600" fontAlgn="base">
              <a:spcBef>
                <a:spcPct val="0"/>
              </a:spcBef>
              <a:spcAft>
                <a:spcPct val="0"/>
              </a:spcAft>
              <a:defRPr>
                <a:solidFill>
                  <a:schemeClr val="tx1"/>
                </a:solidFill>
                <a:latin typeface="Segoe UI" charset="0"/>
                <a:ea typeface="微软雅黑" charset="0"/>
              </a:defRPr>
            </a:lvl9pPr>
          </a:lstStyle>
          <a:p>
            <a:pPr eaLnBrk="1" hangingPunct="1">
              <a:defRPr/>
            </a:pPr>
            <a:r>
              <a:rPr lang="en-US" altLang="zh-CN" sz="2800" b="1" dirty="0" smtClean="0">
                <a:solidFill>
                  <a:schemeClr val="bg1"/>
                </a:solidFill>
              </a:rPr>
              <a:t>3. </a:t>
            </a:r>
            <a:r>
              <a:rPr lang="en-US" altLang="zh-CN" sz="2800" b="1" dirty="0" err="1" smtClean="0">
                <a:solidFill>
                  <a:schemeClr val="bg1"/>
                </a:solidFill>
              </a:rPr>
              <a:t>Hyperkernel</a:t>
            </a:r>
            <a:endParaRPr lang="zh-CN" altLang="en-US" sz="2800" b="1" dirty="0" smtClean="0">
              <a:solidFill>
                <a:schemeClr val="bg1"/>
              </a:solidFill>
            </a:endParaRPr>
          </a:p>
        </p:txBody>
      </p:sp>
      <p:sp>
        <p:nvSpPr>
          <p:cNvPr id="10" name="文本框 21"/>
          <p:cNvSpPr txBox="1">
            <a:spLocks noChangeArrowheads="1"/>
          </p:cNvSpPr>
          <p:nvPr/>
        </p:nvSpPr>
        <p:spPr bwMode="auto">
          <a:xfrm>
            <a:off x="4571998" y="6088233"/>
            <a:ext cx="2368446" cy="5847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3200" b="1" dirty="0">
                <a:solidFill>
                  <a:schemeClr val="bg1"/>
                </a:solidFill>
                <a:ea typeface="微软雅黑" charset="0"/>
              </a:rPr>
              <a:t>6</a:t>
            </a:r>
            <a:r>
              <a:rPr lang="en-US" altLang="zh-CN" sz="3200" b="1" dirty="0" smtClean="0">
                <a:solidFill>
                  <a:schemeClr val="bg1"/>
                </a:solidFill>
                <a:ea typeface="微软雅黑" charset="0"/>
              </a:rPr>
              <a:t>. Commuter</a:t>
            </a:r>
            <a:endParaRPr lang="zh-CN" altLang="en-US" sz="3200" b="1" dirty="0">
              <a:solidFill>
                <a:schemeClr val="bg1"/>
              </a:solidFill>
              <a:ea typeface="微软雅黑" charset="0"/>
            </a:endParaRPr>
          </a:p>
        </p:txBody>
      </p:sp>
    </p:spTree>
    <p:extLst>
      <p:ext uri="{BB962C8B-B14F-4D97-AF65-F5344CB8AC3E}">
        <p14:creationId xmlns:p14="http://schemas.microsoft.com/office/powerpoint/2010/main" val="1369602726"/>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515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Dune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4</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Dune</a:t>
            </a:r>
            <a:r>
              <a:rPr kumimoji="1" lang="en-US" altLang="zh-CN" sz="2400" b="1" dirty="0">
                <a:solidFill>
                  <a:schemeClr val="bg1"/>
                </a:solidFill>
                <a:latin typeface="微软雅黑" charset="-122"/>
                <a:ea typeface="微软雅黑" charset="-122"/>
              </a:rPr>
              <a:t>: Safe User-level Access to Privileged CPU </a:t>
            </a:r>
            <a:r>
              <a:rPr kumimoji="1" lang="en-US" altLang="zh-CN" sz="2400" b="1" dirty="0" smtClean="0">
                <a:solidFill>
                  <a:schemeClr val="bg1"/>
                </a:solidFill>
                <a:latin typeface="微软雅黑" charset="-122"/>
                <a:ea typeface="微软雅黑" charset="-122"/>
              </a:rPr>
              <a:t>Features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3547185" cy="481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系统架构</a:t>
            </a:r>
            <a:r>
              <a:rPr lang="en-US" altLang="zh-CN" sz="2400" dirty="0">
                <a:solidFill>
                  <a:srgbClr val="146799"/>
                </a:solidFill>
                <a:latin typeface="Microsoft YaHei" charset="0"/>
                <a:ea typeface="Microsoft YaHei" charset="0"/>
                <a:cs typeface="Microsoft YaHei" charset="0"/>
              </a:rPr>
              <a:t/>
            </a:r>
            <a:br>
              <a:rPr lang="en-US" altLang="zh-CN" sz="2400" dirty="0">
                <a:solidFill>
                  <a:srgbClr val="146799"/>
                </a:solidFill>
                <a:latin typeface="Microsoft YaHei" charset="0"/>
                <a:ea typeface="Microsoft YaHei" charset="0"/>
                <a:cs typeface="Microsoft YaHei" charset="0"/>
              </a:rPr>
            </a:br>
            <a:r>
              <a:rPr lang="en-US" altLang="zh-CN" sz="2400" dirty="0" smtClean="0">
                <a:solidFill>
                  <a:srgbClr val="146799"/>
                </a:solidFill>
                <a:latin typeface="Microsoft YaHei" charset="0"/>
                <a:ea typeface="Microsoft YaHei" charset="0"/>
                <a:cs typeface="Microsoft YaHei" charset="0"/>
              </a:rPr>
              <a:t>Dune</a:t>
            </a:r>
            <a:r>
              <a:rPr lang="zh-CN" altLang="en-US" sz="2400" dirty="0">
                <a:solidFill>
                  <a:srgbClr val="146799"/>
                </a:solidFill>
                <a:latin typeface="Microsoft YaHei" charset="0"/>
                <a:ea typeface="Microsoft YaHei" charset="0"/>
                <a:cs typeface="Microsoft YaHei" charset="0"/>
              </a:rPr>
              <a:t>将</a:t>
            </a:r>
            <a:r>
              <a:rPr lang="en-US" altLang="zh-CN" sz="2400" dirty="0">
                <a:solidFill>
                  <a:srgbClr val="146799"/>
                </a:solidFill>
                <a:latin typeface="Microsoft YaHei" charset="0"/>
                <a:ea typeface="Microsoft YaHei" charset="0"/>
                <a:cs typeface="Microsoft YaHei" charset="0"/>
              </a:rPr>
              <a:t>CPU</a:t>
            </a:r>
            <a:r>
              <a:rPr lang="zh-CN" altLang="en-US" sz="2400" dirty="0">
                <a:solidFill>
                  <a:srgbClr val="146799"/>
                </a:solidFill>
                <a:latin typeface="Microsoft YaHei" charset="0"/>
                <a:ea typeface="Microsoft YaHei" charset="0"/>
                <a:cs typeface="Microsoft YaHei" charset="0"/>
              </a:rPr>
              <a:t>分为两种操作模式，分别是</a:t>
            </a:r>
            <a:r>
              <a:rPr lang="en-US" altLang="zh-CN" sz="2400" dirty="0">
                <a:solidFill>
                  <a:srgbClr val="146799"/>
                </a:solidFill>
                <a:latin typeface="Microsoft YaHei" charset="0"/>
                <a:ea typeface="Microsoft YaHei" charset="0"/>
                <a:cs typeface="Microsoft YaHei" charset="0"/>
              </a:rPr>
              <a:t>VMX root</a:t>
            </a:r>
            <a:r>
              <a:rPr lang="zh-CN" altLang="en-US" sz="2400" dirty="0">
                <a:solidFill>
                  <a:srgbClr val="146799"/>
                </a:solidFill>
                <a:latin typeface="Microsoft YaHei" charset="0"/>
                <a:ea typeface="Microsoft YaHei" charset="0"/>
                <a:cs typeface="Microsoft YaHei" charset="0"/>
              </a:rPr>
              <a:t>和</a:t>
            </a:r>
            <a:r>
              <a:rPr lang="en-US" altLang="zh-CN" sz="2400" dirty="0">
                <a:solidFill>
                  <a:srgbClr val="146799"/>
                </a:solidFill>
                <a:latin typeface="Microsoft YaHei" charset="0"/>
                <a:ea typeface="Microsoft YaHei" charset="0"/>
                <a:cs typeface="Microsoft YaHei" charset="0"/>
              </a:rPr>
              <a:t>VMX non-root</a:t>
            </a:r>
            <a:r>
              <a:rPr lang="zh-CN" altLang="en-US" sz="2400" dirty="0">
                <a:solidFill>
                  <a:srgbClr val="146799"/>
                </a:solidFill>
                <a:latin typeface="Microsoft YaHei" charset="0"/>
                <a:ea typeface="Microsoft YaHei" charset="0"/>
                <a:cs typeface="Microsoft YaHei" charset="0"/>
              </a:rPr>
              <a:t>模式。</a:t>
            </a:r>
            <a:r>
              <a:rPr lang="en-US" altLang="zh-CN" sz="2400" dirty="0">
                <a:solidFill>
                  <a:srgbClr val="146799"/>
                </a:solidFill>
                <a:latin typeface="Microsoft YaHei" charset="0"/>
                <a:ea typeface="Microsoft YaHei" charset="0"/>
                <a:cs typeface="Microsoft YaHei" charset="0"/>
              </a:rPr>
              <a:t>VMX root</a:t>
            </a:r>
            <a:r>
              <a:rPr lang="zh-CN" altLang="en-US" sz="2400" dirty="0">
                <a:solidFill>
                  <a:srgbClr val="146799"/>
                </a:solidFill>
                <a:latin typeface="Microsoft YaHei" charset="0"/>
                <a:ea typeface="Microsoft YaHei" charset="0"/>
                <a:cs typeface="Microsoft YaHei" charset="0"/>
              </a:rPr>
              <a:t>模式通常用来运行虚拟内存</a:t>
            </a:r>
            <a:r>
              <a:rPr lang="zh-CN" altLang="en-US" sz="2400" dirty="0" smtClean="0">
                <a:solidFill>
                  <a:srgbClr val="146799"/>
                </a:solidFill>
                <a:latin typeface="Microsoft YaHei" charset="0"/>
                <a:ea typeface="Microsoft YaHei" charset="0"/>
                <a:cs typeface="Microsoft YaHei" charset="0"/>
              </a:rPr>
              <a:t>管理</a:t>
            </a:r>
            <a:endParaRPr lang="en-US" altLang="zh-CN" sz="2400" dirty="0">
              <a:solidFill>
                <a:srgbClr val="146799"/>
              </a:solidFill>
              <a:latin typeface="Microsoft YaHei" charset="0"/>
              <a:ea typeface="Microsoft YaHei" charset="0"/>
              <a:cs typeface="Microsoft YaHei"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811" y="1491909"/>
            <a:ext cx="5362431" cy="4660121"/>
          </a:xfrm>
          <a:prstGeom prst="rect">
            <a:avLst/>
          </a:prstGeom>
        </p:spPr>
      </p:pic>
    </p:spTree>
    <p:extLst>
      <p:ext uri="{BB962C8B-B14F-4D97-AF65-F5344CB8AC3E}">
        <p14:creationId xmlns:p14="http://schemas.microsoft.com/office/powerpoint/2010/main" val="511996883"/>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515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Dune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4</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Dune</a:t>
            </a:r>
            <a:r>
              <a:rPr kumimoji="1" lang="en-US" altLang="zh-CN" sz="2400" b="1" dirty="0">
                <a:solidFill>
                  <a:schemeClr val="bg1"/>
                </a:solidFill>
                <a:latin typeface="微软雅黑" charset="-122"/>
                <a:ea typeface="微软雅黑" charset="-122"/>
              </a:rPr>
              <a:t>: Safe User-level Access to Privileged CPU </a:t>
            </a:r>
            <a:r>
              <a:rPr kumimoji="1" lang="en-US" altLang="zh-CN" sz="2400" b="1" dirty="0" smtClean="0">
                <a:solidFill>
                  <a:schemeClr val="bg1"/>
                </a:solidFill>
                <a:latin typeface="微软雅黑" charset="-122"/>
                <a:ea typeface="微软雅黑" charset="-122"/>
              </a:rPr>
              <a:t>Features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3547185" cy="4130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系统架构</a:t>
            </a:r>
            <a:r>
              <a:rPr lang="en-US" altLang="zh-CN" sz="2400" dirty="0">
                <a:solidFill>
                  <a:srgbClr val="146799"/>
                </a:solidFill>
                <a:latin typeface="Microsoft YaHei" charset="0"/>
                <a:ea typeface="Microsoft YaHei" charset="0"/>
                <a:cs typeface="Microsoft YaHei" charset="0"/>
              </a:rPr>
              <a:t/>
            </a:r>
            <a:br>
              <a:rPr lang="en-US" altLang="zh-CN" sz="2400" dirty="0">
                <a:solidFill>
                  <a:srgbClr val="146799"/>
                </a:solidFill>
                <a:latin typeface="Microsoft YaHei" charset="0"/>
                <a:ea typeface="Microsoft YaHei" charset="0"/>
                <a:cs typeface="Microsoft YaHei" charset="0"/>
              </a:rPr>
            </a:br>
            <a:r>
              <a:rPr lang="zh-CN" altLang="en-US" sz="2000" dirty="0">
                <a:solidFill>
                  <a:srgbClr val="146799"/>
                </a:solidFill>
                <a:latin typeface="Microsoft YaHei" charset="0"/>
                <a:ea typeface="Microsoft YaHei" charset="0"/>
                <a:cs typeface="Microsoft YaHei" charset="0"/>
              </a:rPr>
              <a:t>在内核支持方面，</a:t>
            </a:r>
            <a:r>
              <a:rPr lang="en-US" altLang="zh-CN" sz="2000" dirty="0">
                <a:solidFill>
                  <a:srgbClr val="146799"/>
                </a:solidFill>
                <a:latin typeface="Microsoft YaHei" charset="0"/>
                <a:ea typeface="Microsoft YaHei" charset="0"/>
                <a:cs typeface="Microsoft YaHei" charset="0"/>
              </a:rPr>
              <a:t>Dune</a:t>
            </a:r>
            <a:r>
              <a:rPr lang="zh-CN" altLang="en-US" sz="2000" dirty="0">
                <a:solidFill>
                  <a:srgbClr val="146799"/>
                </a:solidFill>
                <a:latin typeface="Microsoft YaHei" charset="0"/>
                <a:ea typeface="Microsoft YaHei" charset="0"/>
                <a:cs typeface="Microsoft YaHei" charset="0"/>
              </a:rPr>
              <a:t>的核心是一个管理</a:t>
            </a:r>
            <a:r>
              <a:rPr lang="en-US" altLang="zh-CN" sz="2000" dirty="0" err="1">
                <a:solidFill>
                  <a:srgbClr val="146799"/>
                </a:solidFill>
                <a:latin typeface="Microsoft YaHei" charset="0"/>
                <a:ea typeface="Microsoft YaHei" charset="0"/>
                <a:cs typeface="Microsoft YaHei" charset="0"/>
              </a:rPr>
              <a:t>Vt</a:t>
            </a:r>
            <a:r>
              <a:rPr lang="en-US" altLang="zh-CN" sz="2000" dirty="0">
                <a:solidFill>
                  <a:srgbClr val="146799"/>
                </a:solidFill>
                <a:latin typeface="Microsoft YaHei" charset="0"/>
                <a:ea typeface="Microsoft YaHei" charset="0"/>
                <a:cs typeface="Microsoft YaHei" charset="0"/>
              </a:rPr>
              <a:t>-x</a:t>
            </a:r>
            <a:r>
              <a:rPr lang="zh-CN" altLang="en-US" sz="2000" dirty="0">
                <a:solidFill>
                  <a:srgbClr val="146799"/>
                </a:solidFill>
                <a:latin typeface="Microsoft YaHei" charset="0"/>
                <a:ea typeface="Microsoft YaHei" charset="0"/>
                <a:cs typeface="Microsoft YaHei" charset="0"/>
              </a:rPr>
              <a:t>内核模块，对于高优先级的硬件特性有更高的权限，在管理内存，暴露特权级硬件的接口和保留访问内核接口的</a:t>
            </a:r>
            <a:r>
              <a:rPr lang="zh-CN" altLang="en-US" sz="2000" dirty="0" smtClean="0">
                <a:solidFill>
                  <a:srgbClr val="146799"/>
                </a:solidFill>
                <a:latin typeface="Microsoft YaHei" charset="0"/>
                <a:ea typeface="Microsoft YaHei" charset="0"/>
                <a:cs typeface="Microsoft YaHei" charset="0"/>
              </a:rPr>
              <a:t>权限</a:t>
            </a:r>
            <a:endParaRPr lang="en-US" altLang="zh-CN" sz="2000" dirty="0">
              <a:solidFill>
                <a:srgbClr val="146799"/>
              </a:solidFill>
              <a:latin typeface="Microsoft YaHei" charset="0"/>
              <a:ea typeface="Microsoft YaHei" charset="0"/>
              <a:cs typeface="Microsoft YaHei"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7342" y="1529805"/>
            <a:ext cx="5309345" cy="4694396"/>
          </a:xfrm>
          <a:prstGeom prst="rect">
            <a:avLst/>
          </a:prstGeom>
        </p:spPr>
      </p:pic>
    </p:spTree>
    <p:extLst>
      <p:ext uri="{BB962C8B-B14F-4D97-AF65-F5344CB8AC3E}">
        <p14:creationId xmlns:p14="http://schemas.microsoft.com/office/powerpoint/2010/main" val="856860718"/>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5</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8414203" cy="3637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简介</a:t>
            </a:r>
            <a:r>
              <a:rPr lang="en-US" altLang="zh-CN" sz="2400" dirty="0">
                <a:solidFill>
                  <a:srgbClr val="146799"/>
                </a:solidFill>
                <a:latin typeface="Microsoft YaHei" charset="0"/>
                <a:ea typeface="Microsoft YaHei" charset="0"/>
                <a:cs typeface="Microsoft YaHei" charset="0"/>
              </a:rPr>
              <a:t/>
            </a:r>
            <a:br>
              <a:rPr lang="en-US" altLang="zh-CN" sz="2400" dirty="0">
                <a:solidFill>
                  <a:srgbClr val="146799"/>
                </a:solidFill>
                <a:latin typeface="Microsoft YaHei" charset="0"/>
                <a:ea typeface="Microsoft YaHei" charset="0"/>
                <a:cs typeface="Microsoft YaHei" charset="0"/>
              </a:rPr>
            </a:br>
            <a:r>
              <a:rPr lang="zh-CN" altLang="en-US" sz="2400" dirty="0" smtClean="0">
                <a:solidFill>
                  <a:srgbClr val="146799"/>
                </a:solidFill>
                <a:latin typeface="Microsoft YaHei" charset="0"/>
                <a:ea typeface="Microsoft YaHei" charset="0"/>
                <a:cs typeface="Microsoft YaHei" charset="0"/>
              </a:rPr>
              <a:t>一</a:t>
            </a:r>
            <a:r>
              <a:rPr lang="zh-CN" altLang="en-US" sz="2400" dirty="0">
                <a:solidFill>
                  <a:srgbClr val="146799"/>
                </a:solidFill>
                <a:latin typeface="Microsoft YaHei" charset="0"/>
                <a:ea typeface="Microsoft YaHei" charset="0"/>
                <a:cs typeface="Microsoft YaHei" charset="0"/>
              </a:rPr>
              <a:t>个白盒</a:t>
            </a:r>
            <a:r>
              <a:rPr lang="en-US" altLang="zh-CN" sz="2400" dirty="0">
                <a:solidFill>
                  <a:srgbClr val="146799"/>
                </a:solidFill>
                <a:latin typeface="Microsoft YaHei" charset="0"/>
                <a:ea typeface="Microsoft YaHei" charset="0"/>
                <a:cs typeface="Microsoft YaHei" charset="0"/>
              </a:rPr>
              <a:t>DL</a:t>
            </a:r>
            <a:r>
              <a:rPr lang="zh-CN" altLang="en-US" sz="2400" dirty="0">
                <a:solidFill>
                  <a:srgbClr val="146799"/>
                </a:solidFill>
                <a:latin typeface="Microsoft YaHei" charset="0"/>
                <a:ea typeface="Microsoft YaHei" charset="0"/>
                <a:cs typeface="Microsoft YaHei" charset="0"/>
              </a:rPr>
              <a:t>测试审计框架。该框架引入神经元覆盖，系统地测量由测试输入执行的</a:t>
            </a:r>
            <a:r>
              <a:rPr lang="en-US" altLang="zh-CN" sz="2400" dirty="0">
                <a:solidFill>
                  <a:srgbClr val="146799"/>
                </a:solidFill>
                <a:latin typeface="Microsoft YaHei" charset="0"/>
                <a:ea typeface="Microsoft YaHei" charset="0"/>
                <a:cs typeface="Microsoft YaHei" charset="0"/>
              </a:rPr>
              <a:t>DL</a:t>
            </a:r>
            <a:r>
              <a:rPr lang="zh-CN" altLang="en-US" sz="2400" dirty="0">
                <a:solidFill>
                  <a:srgbClr val="146799"/>
                </a:solidFill>
                <a:latin typeface="Microsoft YaHei" charset="0"/>
                <a:ea typeface="Microsoft YaHei" charset="0"/>
                <a:cs typeface="Microsoft YaHei" charset="0"/>
              </a:rPr>
              <a:t>系统的部分，并利用多个具有类似功能的</a:t>
            </a:r>
            <a:r>
              <a:rPr lang="en-US" altLang="zh-CN" sz="2400" dirty="0">
                <a:solidFill>
                  <a:srgbClr val="146799"/>
                </a:solidFill>
                <a:latin typeface="Microsoft YaHei" charset="0"/>
                <a:ea typeface="Microsoft YaHei" charset="0"/>
                <a:cs typeface="Microsoft YaHei" charset="0"/>
              </a:rPr>
              <a:t>DL</a:t>
            </a:r>
            <a:r>
              <a:rPr lang="zh-CN" altLang="en-US" sz="2400" dirty="0">
                <a:solidFill>
                  <a:srgbClr val="146799"/>
                </a:solidFill>
                <a:latin typeface="Microsoft YaHei" charset="0"/>
                <a:ea typeface="Microsoft YaHei" charset="0"/>
                <a:cs typeface="Microsoft YaHei" charset="0"/>
              </a:rPr>
              <a:t>系统作为交叉引用预言，以避免手动检查。此外，</a:t>
            </a:r>
            <a:r>
              <a:rPr lang="en-US" altLang="zh-CN" sz="2400" dirty="0" err="1">
                <a:solidFill>
                  <a:srgbClr val="146799"/>
                </a:solidFill>
                <a:latin typeface="Microsoft YaHei" charset="0"/>
                <a:ea typeface="Microsoft YaHei" charset="0"/>
                <a:cs typeface="Microsoft YaHei" charset="0"/>
              </a:rPr>
              <a:t>DeepXplore</a:t>
            </a:r>
            <a:r>
              <a:rPr lang="zh-CN" altLang="en-US" sz="2400" dirty="0">
                <a:solidFill>
                  <a:srgbClr val="146799"/>
                </a:solidFill>
                <a:latin typeface="Microsoft YaHei" charset="0"/>
                <a:ea typeface="Microsoft YaHei" charset="0"/>
                <a:cs typeface="Microsoft YaHei" charset="0"/>
              </a:rPr>
              <a:t>生成的测试输入也可用于重新训练相应的</a:t>
            </a:r>
            <a:r>
              <a:rPr lang="en-US" altLang="zh-CN" sz="2400" dirty="0">
                <a:solidFill>
                  <a:srgbClr val="146799"/>
                </a:solidFill>
                <a:latin typeface="Microsoft YaHei" charset="0"/>
                <a:ea typeface="Microsoft YaHei" charset="0"/>
                <a:cs typeface="Microsoft YaHei" charset="0"/>
              </a:rPr>
              <a:t>DL</a:t>
            </a:r>
            <a:r>
              <a:rPr lang="zh-CN" altLang="en-US" sz="2400" dirty="0">
                <a:solidFill>
                  <a:srgbClr val="146799"/>
                </a:solidFill>
                <a:latin typeface="Microsoft YaHei" charset="0"/>
                <a:ea typeface="Microsoft YaHei" charset="0"/>
                <a:cs typeface="Microsoft YaHei" charset="0"/>
              </a:rPr>
              <a:t>模型，以将模型的精度提高</a:t>
            </a:r>
            <a:r>
              <a:rPr lang="en-US" altLang="zh-CN" sz="2400" dirty="0">
                <a:solidFill>
                  <a:srgbClr val="146799"/>
                </a:solidFill>
                <a:latin typeface="Microsoft YaHei" charset="0"/>
                <a:ea typeface="Microsoft YaHei" charset="0"/>
                <a:cs typeface="Microsoft YaHei" charset="0"/>
              </a:rPr>
              <a:t>3%</a:t>
            </a:r>
          </a:p>
        </p:txBody>
      </p:sp>
    </p:spTree>
    <p:extLst>
      <p:ext uri="{BB962C8B-B14F-4D97-AF65-F5344CB8AC3E}">
        <p14:creationId xmlns:p14="http://schemas.microsoft.com/office/powerpoint/2010/main" val="1166261395"/>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5</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8414203"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传统测试的限制</a:t>
            </a:r>
            <a:endParaRPr lang="en-US" altLang="zh-CN" sz="2400" dirty="0" smtClean="0">
              <a:solidFill>
                <a:srgbClr val="146799"/>
              </a:solidFill>
              <a:latin typeface="Microsoft YaHei" charset="0"/>
              <a:ea typeface="Microsoft YaHei" charset="0"/>
              <a:cs typeface="Microsoft YaHei" charset="0"/>
            </a:endParaRPr>
          </a:p>
        </p:txBody>
      </p:sp>
      <p:sp>
        <p:nvSpPr>
          <p:cNvPr id="2" name="矩形 1"/>
          <p:cNvSpPr/>
          <p:nvPr/>
        </p:nvSpPr>
        <p:spPr>
          <a:xfrm>
            <a:off x="87954" y="2367479"/>
            <a:ext cx="6116904" cy="2215991"/>
          </a:xfrm>
          <a:prstGeom prst="rect">
            <a:avLst/>
          </a:prstGeom>
        </p:spPr>
        <p:txBody>
          <a:bodyPr wrap="square">
            <a:spAutoFit/>
          </a:bodyPr>
          <a:lstStyle/>
          <a:p>
            <a:pPr>
              <a:buFont typeface="Arial" charset="0"/>
              <a:buChar char="•"/>
            </a:pPr>
            <a:endParaRPr lang="zh-CN" altLang="en-US" dirty="0">
              <a:solidFill>
                <a:srgbClr val="333333"/>
              </a:solidFill>
              <a:latin typeface="Open Sans" charset="0"/>
            </a:endParaRPr>
          </a:p>
          <a:p>
            <a:pPr marL="742950" lvl="1" indent="-285750">
              <a:buFont typeface="Arial" charset="0"/>
              <a:buChar char="•"/>
            </a:pPr>
            <a:r>
              <a:rPr lang="zh-CN" altLang="en-US" sz="2400" dirty="0">
                <a:solidFill>
                  <a:srgbClr val="146799"/>
                </a:solidFill>
                <a:latin typeface="Microsoft YaHei" charset="0"/>
                <a:ea typeface="Microsoft YaHei" charset="0"/>
                <a:cs typeface="Microsoft YaHei" charset="0"/>
              </a:rPr>
              <a:t>昂贵的标签成本：对大量</a:t>
            </a:r>
            <a:r>
              <a:rPr lang="en-US" altLang="zh-CN" sz="2400" dirty="0">
                <a:solidFill>
                  <a:srgbClr val="146799"/>
                </a:solidFill>
                <a:latin typeface="Microsoft YaHei" charset="0"/>
                <a:ea typeface="Microsoft YaHei" charset="0"/>
                <a:cs typeface="Microsoft YaHei" charset="0"/>
              </a:rPr>
              <a:t>DNN</a:t>
            </a:r>
            <a:r>
              <a:rPr lang="zh-CN" altLang="en-US" sz="2400" dirty="0">
                <a:solidFill>
                  <a:srgbClr val="146799"/>
                </a:solidFill>
                <a:latin typeface="Microsoft YaHei" charset="0"/>
                <a:ea typeface="Microsoft YaHei" charset="0"/>
                <a:cs typeface="Microsoft YaHei" charset="0"/>
              </a:rPr>
              <a:t>测试集打标签是一个很耗费人力成本的工作，而且我们也无法保证人力模式下打出来的标签是否正确。</a:t>
            </a:r>
          </a:p>
          <a:p>
            <a:pPr marL="742950" lvl="1" indent="-285750">
              <a:buFont typeface="Arial" charset="0"/>
              <a:buChar char="•"/>
            </a:pPr>
            <a:r>
              <a:rPr lang="zh-CN" altLang="en-US" sz="2400" dirty="0">
                <a:solidFill>
                  <a:srgbClr val="146799"/>
                </a:solidFill>
                <a:latin typeface="Microsoft YaHei" charset="0"/>
                <a:ea typeface="Microsoft YaHei" charset="0"/>
                <a:cs typeface="Microsoft YaHei" charset="0"/>
              </a:rPr>
              <a:t>低测试覆盖率</a:t>
            </a:r>
          </a:p>
        </p:txBody>
      </p:sp>
      <p:pic>
        <p:nvPicPr>
          <p:cNvPr id="69" name="Shape 164"/>
          <p:cNvPicPr preferRelativeResize="0"/>
          <p:nvPr/>
        </p:nvPicPr>
        <p:blipFill>
          <a:blip r:embed="rId3">
            <a:alphaModFix/>
          </a:blip>
          <a:stretch>
            <a:fillRect/>
          </a:stretch>
        </p:blipFill>
        <p:spPr>
          <a:xfrm>
            <a:off x="6725960" y="2132940"/>
            <a:ext cx="1445546" cy="1304952"/>
          </a:xfrm>
          <a:prstGeom prst="rect">
            <a:avLst/>
          </a:prstGeom>
          <a:noFill/>
          <a:ln>
            <a:noFill/>
          </a:ln>
        </p:spPr>
      </p:pic>
      <p:sp>
        <p:nvSpPr>
          <p:cNvPr id="70" name="Shape 165"/>
          <p:cNvSpPr txBox="1"/>
          <p:nvPr/>
        </p:nvSpPr>
        <p:spPr>
          <a:xfrm>
            <a:off x="6768910" y="1896811"/>
            <a:ext cx="1370100" cy="214800"/>
          </a:xfrm>
          <a:prstGeom prst="rect">
            <a:avLst/>
          </a:prstGeom>
          <a:noFill/>
          <a:ln>
            <a:noFill/>
          </a:ln>
        </p:spPr>
        <p:txBody>
          <a:bodyPr wrap="square" lIns="114275" tIns="114275" rIns="114275" bIns="114275" anchor="ctr" anchorCtr="0">
            <a:noAutofit/>
          </a:bodyPr>
          <a:lstStyle/>
          <a:p>
            <a:pPr lvl="0" algn="ctr" rtl="0">
              <a:spcBef>
                <a:spcPts val="0"/>
              </a:spcBef>
              <a:buNone/>
            </a:pPr>
            <a:r>
              <a:rPr lang="en" sz="1200">
                <a:solidFill>
                  <a:schemeClr val="dk1"/>
                </a:solidFill>
                <a:latin typeface="Calibri"/>
                <a:ea typeface="Calibri"/>
                <a:cs typeface="Calibri"/>
                <a:sym typeface="Calibri"/>
              </a:rPr>
              <a:t>No accident</a:t>
            </a:r>
          </a:p>
        </p:txBody>
      </p:sp>
      <p:pic>
        <p:nvPicPr>
          <p:cNvPr id="71" name="Shape 166"/>
          <p:cNvPicPr preferRelativeResize="0"/>
          <p:nvPr/>
        </p:nvPicPr>
        <p:blipFill>
          <a:blip r:embed="rId4">
            <a:alphaModFix/>
          </a:blip>
          <a:stretch>
            <a:fillRect/>
          </a:stretch>
        </p:blipFill>
        <p:spPr>
          <a:xfrm>
            <a:off x="6768373" y="4408086"/>
            <a:ext cx="1389625" cy="1338500"/>
          </a:xfrm>
          <a:prstGeom prst="rect">
            <a:avLst/>
          </a:prstGeom>
          <a:noFill/>
          <a:ln>
            <a:noFill/>
          </a:ln>
        </p:spPr>
      </p:pic>
      <p:sp>
        <p:nvSpPr>
          <p:cNvPr id="72" name="Shape 167"/>
          <p:cNvSpPr txBox="1"/>
          <p:nvPr/>
        </p:nvSpPr>
        <p:spPr>
          <a:xfrm>
            <a:off x="6760451" y="5626333"/>
            <a:ext cx="1311900" cy="457800"/>
          </a:xfrm>
          <a:prstGeom prst="rect">
            <a:avLst/>
          </a:prstGeom>
          <a:noFill/>
          <a:ln>
            <a:noFill/>
          </a:ln>
        </p:spPr>
        <p:txBody>
          <a:bodyPr wrap="square" lIns="114275" tIns="114275" rIns="114275" bIns="114275" anchor="ctr" anchorCtr="0">
            <a:noAutofit/>
          </a:bodyPr>
          <a:lstStyle/>
          <a:p>
            <a:pPr lvl="0" algn="ctr" rtl="0">
              <a:spcBef>
                <a:spcPts val="0"/>
              </a:spcBef>
              <a:buNone/>
            </a:pPr>
            <a:r>
              <a:rPr lang="en" sz="1200">
                <a:solidFill>
                  <a:schemeClr val="dk1"/>
                </a:solidFill>
                <a:latin typeface="Calibri"/>
                <a:ea typeface="Calibri"/>
                <a:cs typeface="Calibri"/>
                <a:sym typeface="Calibri"/>
              </a:rPr>
              <a:t>Darker: </a:t>
            </a:r>
            <a:r>
              <a:rPr lang="en" sz="1200">
                <a:solidFill>
                  <a:srgbClr val="FF0000"/>
                </a:solidFill>
                <a:latin typeface="Calibri"/>
                <a:ea typeface="Calibri"/>
                <a:cs typeface="Calibri"/>
                <a:sym typeface="Calibri"/>
              </a:rPr>
              <a:t>Accident</a:t>
            </a:r>
          </a:p>
        </p:txBody>
      </p:sp>
      <p:pic>
        <p:nvPicPr>
          <p:cNvPr id="73" name="Shape 168" descr="Image result for scuba icon"/>
          <p:cNvPicPr preferRelativeResize="0"/>
          <p:nvPr/>
        </p:nvPicPr>
        <p:blipFill>
          <a:blip r:embed="rId5">
            <a:alphaModFix/>
          </a:blip>
          <a:stretch>
            <a:fillRect/>
          </a:stretch>
        </p:blipFill>
        <p:spPr>
          <a:xfrm>
            <a:off x="7189260" y="3684334"/>
            <a:ext cx="539922" cy="477300"/>
          </a:xfrm>
          <a:prstGeom prst="rect">
            <a:avLst/>
          </a:prstGeom>
          <a:noFill/>
          <a:ln w="9525" cap="flat" cmpd="sng">
            <a:solidFill>
              <a:srgbClr val="000000"/>
            </a:solidFill>
            <a:prstDash val="solid"/>
            <a:round/>
            <a:headEnd type="none" w="med" len="med"/>
            <a:tailEnd type="none" w="med" len="med"/>
          </a:ln>
        </p:spPr>
      </p:pic>
      <p:cxnSp>
        <p:nvCxnSpPr>
          <p:cNvPr id="74" name="Shape 169"/>
          <p:cNvCxnSpPr/>
          <p:nvPr/>
        </p:nvCxnSpPr>
        <p:spPr>
          <a:xfrm>
            <a:off x="7448732" y="3437892"/>
            <a:ext cx="10500" cy="246300"/>
          </a:xfrm>
          <a:prstGeom prst="straightConnector1">
            <a:avLst/>
          </a:prstGeom>
          <a:noFill/>
          <a:ln w="19050" cap="flat" cmpd="sng">
            <a:solidFill>
              <a:srgbClr val="000000"/>
            </a:solidFill>
            <a:prstDash val="solid"/>
            <a:round/>
            <a:headEnd type="none" w="lg" len="lg"/>
            <a:tailEnd type="stealth" w="lg" len="lg"/>
          </a:ln>
        </p:spPr>
      </p:cxnSp>
      <p:cxnSp>
        <p:nvCxnSpPr>
          <p:cNvPr id="75" name="Shape 170"/>
          <p:cNvCxnSpPr/>
          <p:nvPr/>
        </p:nvCxnSpPr>
        <p:spPr>
          <a:xfrm>
            <a:off x="7459221" y="4161634"/>
            <a:ext cx="3900" cy="246600"/>
          </a:xfrm>
          <a:prstGeom prst="straightConnector1">
            <a:avLst/>
          </a:prstGeom>
          <a:noFill/>
          <a:ln w="19050" cap="flat" cmpd="sng">
            <a:solidFill>
              <a:srgbClr val="000000"/>
            </a:solidFill>
            <a:prstDash val="solid"/>
            <a:round/>
            <a:headEnd type="none" w="lg" len="lg"/>
            <a:tailEnd type="stealth" w="lg" len="lg"/>
          </a:ln>
        </p:spPr>
      </p:cxnSp>
    </p:spTree>
    <p:extLst>
      <p:ext uri="{BB962C8B-B14F-4D97-AF65-F5344CB8AC3E}">
        <p14:creationId xmlns:p14="http://schemas.microsoft.com/office/powerpoint/2010/main" val="1486918139"/>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5</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8414203" cy="245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研究难点</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如何</a:t>
            </a:r>
            <a:r>
              <a:rPr lang="zh-CN" altLang="en-US" sz="2400" dirty="0">
                <a:solidFill>
                  <a:srgbClr val="146799"/>
                </a:solidFill>
                <a:latin typeface="Microsoft YaHei" charset="0"/>
                <a:ea typeface="Microsoft YaHei" charset="0"/>
                <a:cs typeface="Microsoft YaHei" charset="0"/>
              </a:rPr>
              <a:t>生成能够触发不同逻辑行为的测试</a:t>
            </a:r>
            <a:r>
              <a:rPr lang="zh-CN" altLang="en-US" sz="2400" dirty="0" smtClean="0">
                <a:solidFill>
                  <a:srgbClr val="146799"/>
                </a:solidFill>
                <a:latin typeface="Microsoft YaHei" charset="0"/>
                <a:ea typeface="Microsoft YaHei" charset="0"/>
                <a:cs typeface="Microsoft YaHei" charset="0"/>
              </a:rPr>
              <a:t>数据</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如何</a:t>
            </a:r>
            <a:r>
              <a:rPr lang="zh-CN" altLang="en-US" sz="2400" dirty="0">
                <a:solidFill>
                  <a:srgbClr val="146799"/>
                </a:solidFill>
                <a:latin typeface="Microsoft YaHei" charset="0"/>
                <a:ea typeface="Microsoft YaHei" charset="0"/>
                <a:cs typeface="Microsoft YaHei" charset="0"/>
              </a:rPr>
              <a:t>（在无标记情况下）识别</a:t>
            </a:r>
            <a:r>
              <a:rPr lang="en-US" altLang="zh-CN" sz="2400" dirty="0">
                <a:solidFill>
                  <a:srgbClr val="146799"/>
                </a:solidFill>
                <a:latin typeface="Microsoft YaHei" charset="0"/>
                <a:ea typeface="Microsoft YaHei" charset="0"/>
                <a:cs typeface="Microsoft YaHei" charset="0"/>
              </a:rPr>
              <a:t>DL</a:t>
            </a:r>
            <a:r>
              <a:rPr lang="zh-CN" altLang="en-US" sz="2400" dirty="0">
                <a:solidFill>
                  <a:srgbClr val="146799"/>
                </a:solidFill>
                <a:latin typeface="Microsoft YaHei" charset="0"/>
                <a:ea typeface="Microsoft YaHei" charset="0"/>
                <a:cs typeface="Microsoft YaHei" charset="0"/>
              </a:rPr>
              <a:t>系统的错误行为。</a:t>
            </a:r>
          </a:p>
          <a:p>
            <a:pPr marL="457200" indent="-457200">
              <a:lnSpc>
                <a:spcPct val="160000"/>
              </a:lnSpc>
              <a:buAutoNum type="arabicPeriod"/>
            </a:pPr>
            <a:endParaRPr lang="en-US" altLang="zh-CN" sz="2400" dirty="0">
              <a:solidFill>
                <a:srgbClr val="146799"/>
              </a:solidFill>
              <a:latin typeface="Microsoft YaHei" charset="0"/>
              <a:ea typeface="Microsoft YaHei" charset="0"/>
              <a:cs typeface="Microsoft YaHei" charset="0"/>
            </a:endParaRPr>
          </a:p>
        </p:txBody>
      </p:sp>
      <p:sp>
        <p:nvSpPr>
          <p:cNvPr id="18" name="Shape 123"/>
          <p:cNvSpPr/>
          <p:nvPr/>
        </p:nvSpPr>
        <p:spPr>
          <a:xfrm>
            <a:off x="7303086" y="3634457"/>
            <a:ext cx="501900" cy="419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latin typeface="Calibri"/>
                <a:ea typeface="Calibri"/>
                <a:cs typeface="Calibri"/>
                <a:sym typeface="Calibri"/>
              </a:rPr>
              <a:t>x=0</a:t>
            </a:r>
          </a:p>
        </p:txBody>
      </p:sp>
      <p:cxnSp>
        <p:nvCxnSpPr>
          <p:cNvPr id="19" name="Shape 124"/>
          <p:cNvCxnSpPr/>
          <p:nvPr/>
        </p:nvCxnSpPr>
        <p:spPr>
          <a:xfrm>
            <a:off x="7554036" y="4053857"/>
            <a:ext cx="0" cy="318900"/>
          </a:xfrm>
          <a:prstGeom prst="straightConnector1">
            <a:avLst/>
          </a:prstGeom>
          <a:noFill/>
          <a:ln w="9525" cap="flat" cmpd="sng">
            <a:solidFill>
              <a:schemeClr val="dk2"/>
            </a:solidFill>
            <a:prstDash val="solid"/>
            <a:round/>
            <a:headEnd type="none" w="lg" len="lg"/>
            <a:tailEnd type="stealth" w="lg" len="lg"/>
          </a:ln>
        </p:spPr>
      </p:cxnSp>
      <p:sp>
        <p:nvSpPr>
          <p:cNvPr id="20" name="Shape 125"/>
          <p:cNvSpPr/>
          <p:nvPr/>
        </p:nvSpPr>
        <p:spPr>
          <a:xfrm>
            <a:off x="7129513" y="4372640"/>
            <a:ext cx="849300" cy="419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latin typeface="Calibri"/>
                <a:ea typeface="Calibri"/>
                <a:cs typeface="Calibri"/>
                <a:sym typeface="Calibri"/>
              </a:rPr>
              <a:t>If (x==8)</a:t>
            </a:r>
          </a:p>
        </p:txBody>
      </p:sp>
      <p:sp>
        <p:nvSpPr>
          <p:cNvPr id="21" name="Shape 126"/>
          <p:cNvSpPr/>
          <p:nvPr/>
        </p:nvSpPr>
        <p:spPr>
          <a:xfrm>
            <a:off x="6835570" y="5063917"/>
            <a:ext cx="588000" cy="419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latin typeface="Calibri"/>
                <a:ea typeface="Calibri"/>
                <a:cs typeface="Calibri"/>
                <a:sym typeface="Calibri"/>
              </a:rPr>
              <a:t>x+=1</a:t>
            </a:r>
          </a:p>
        </p:txBody>
      </p:sp>
      <p:sp>
        <p:nvSpPr>
          <p:cNvPr id="22" name="Shape 127"/>
          <p:cNvSpPr/>
          <p:nvPr/>
        </p:nvSpPr>
        <p:spPr>
          <a:xfrm>
            <a:off x="7684669" y="5063917"/>
            <a:ext cx="588000" cy="419400"/>
          </a:xfrm>
          <a:prstGeom prst="rect">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200">
                <a:solidFill>
                  <a:schemeClr val="dk1"/>
                </a:solidFill>
                <a:latin typeface="Calibri"/>
                <a:ea typeface="Calibri"/>
                <a:cs typeface="Calibri"/>
                <a:sym typeface="Calibri"/>
              </a:rPr>
              <a:t>x+=2</a:t>
            </a:r>
          </a:p>
        </p:txBody>
      </p:sp>
      <p:cxnSp>
        <p:nvCxnSpPr>
          <p:cNvPr id="24" name="Shape 128"/>
          <p:cNvCxnSpPr/>
          <p:nvPr/>
        </p:nvCxnSpPr>
        <p:spPr>
          <a:xfrm flipH="1">
            <a:off x="7129663" y="4792040"/>
            <a:ext cx="424500" cy="271800"/>
          </a:xfrm>
          <a:prstGeom prst="straightConnector1">
            <a:avLst/>
          </a:prstGeom>
          <a:noFill/>
          <a:ln w="9525" cap="flat" cmpd="sng">
            <a:solidFill>
              <a:schemeClr val="dk2"/>
            </a:solidFill>
            <a:prstDash val="solid"/>
            <a:round/>
            <a:headEnd type="none" w="lg" len="lg"/>
            <a:tailEnd type="stealth" w="lg" len="lg"/>
          </a:ln>
        </p:spPr>
      </p:cxnSp>
      <p:cxnSp>
        <p:nvCxnSpPr>
          <p:cNvPr id="26" name="Shape 129"/>
          <p:cNvCxnSpPr/>
          <p:nvPr/>
        </p:nvCxnSpPr>
        <p:spPr>
          <a:xfrm>
            <a:off x="7554163" y="4792040"/>
            <a:ext cx="424500" cy="271800"/>
          </a:xfrm>
          <a:prstGeom prst="straightConnector1">
            <a:avLst/>
          </a:prstGeom>
          <a:noFill/>
          <a:ln w="9525" cap="flat" cmpd="sng">
            <a:solidFill>
              <a:schemeClr val="dk2"/>
            </a:solidFill>
            <a:prstDash val="solid"/>
            <a:round/>
            <a:headEnd type="none" w="lg" len="lg"/>
            <a:tailEnd type="stealth" w="lg" len="lg"/>
          </a:ln>
        </p:spPr>
      </p:cxnSp>
      <p:cxnSp>
        <p:nvCxnSpPr>
          <p:cNvPr id="28" name="Shape 130"/>
          <p:cNvCxnSpPr/>
          <p:nvPr/>
        </p:nvCxnSpPr>
        <p:spPr>
          <a:xfrm rot="10800000">
            <a:off x="7804969" y="3844117"/>
            <a:ext cx="467700" cy="1429500"/>
          </a:xfrm>
          <a:prstGeom prst="bentConnector3">
            <a:avLst>
              <a:gd name="adj1" fmla="val -36273"/>
            </a:avLst>
          </a:prstGeom>
          <a:noFill/>
          <a:ln w="9525" cap="flat" cmpd="sng">
            <a:solidFill>
              <a:schemeClr val="dk2"/>
            </a:solidFill>
            <a:prstDash val="solid"/>
            <a:round/>
            <a:headEnd type="none" w="lg" len="lg"/>
            <a:tailEnd type="stealth" w="lg" len="lg"/>
          </a:ln>
        </p:spPr>
      </p:cxnSp>
      <p:sp>
        <p:nvSpPr>
          <p:cNvPr id="31" name="Shape 131"/>
          <p:cNvSpPr/>
          <p:nvPr/>
        </p:nvSpPr>
        <p:spPr>
          <a:xfrm>
            <a:off x="1124961" y="410403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2" name="Shape 132"/>
          <p:cNvSpPr/>
          <p:nvPr/>
        </p:nvSpPr>
        <p:spPr>
          <a:xfrm>
            <a:off x="1713640" y="410403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 name="Shape 133"/>
          <p:cNvSpPr/>
          <p:nvPr/>
        </p:nvSpPr>
        <p:spPr>
          <a:xfrm>
            <a:off x="557839" y="410403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4" name="Shape 134"/>
          <p:cNvSpPr/>
          <p:nvPr/>
        </p:nvSpPr>
        <p:spPr>
          <a:xfrm>
            <a:off x="1124961" y="3572515"/>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6" name="Shape 135"/>
          <p:cNvSpPr/>
          <p:nvPr/>
        </p:nvSpPr>
        <p:spPr>
          <a:xfrm>
            <a:off x="557839" y="470689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7" name="Shape 136"/>
          <p:cNvSpPr/>
          <p:nvPr/>
        </p:nvSpPr>
        <p:spPr>
          <a:xfrm>
            <a:off x="1124961" y="4706882"/>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8" name="Shape 137"/>
          <p:cNvSpPr/>
          <p:nvPr/>
        </p:nvSpPr>
        <p:spPr>
          <a:xfrm>
            <a:off x="1713640" y="4706894"/>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0" name="Shape 138"/>
          <p:cNvSpPr/>
          <p:nvPr/>
        </p:nvSpPr>
        <p:spPr>
          <a:xfrm>
            <a:off x="1124961" y="5236766"/>
            <a:ext cx="373500" cy="389100"/>
          </a:xfrm>
          <a:prstGeom prst="ellipse">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cxnSp>
        <p:nvCxnSpPr>
          <p:cNvPr id="41" name="Shape 139"/>
          <p:cNvCxnSpPr/>
          <p:nvPr/>
        </p:nvCxnSpPr>
        <p:spPr>
          <a:xfrm>
            <a:off x="1311711" y="3961615"/>
            <a:ext cx="0" cy="142500"/>
          </a:xfrm>
          <a:prstGeom prst="straightConnector1">
            <a:avLst/>
          </a:prstGeom>
          <a:noFill/>
          <a:ln w="9525" cap="flat" cmpd="sng">
            <a:solidFill>
              <a:schemeClr val="dk2"/>
            </a:solidFill>
            <a:prstDash val="solid"/>
            <a:round/>
            <a:headEnd type="none" w="lg" len="lg"/>
            <a:tailEnd type="stealth" w="lg" len="lg"/>
          </a:ln>
        </p:spPr>
      </p:cxnSp>
      <p:cxnSp>
        <p:nvCxnSpPr>
          <p:cNvPr id="42" name="Shape 140"/>
          <p:cNvCxnSpPr/>
          <p:nvPr/>
        </p:nvCxnSpPr>
        <p:spPr>
          <a:xfrm>
            <a:off x="1311711" y="3961615"/>
            <a:ext cx="588600" cy="142500"/>
          </a:xfrm>
          <a:prstGeom prst="straightConnector1">
            <a:avLst/>
          </a:prstGeom>
          <a:noFill/>
          <a:ln w="9525" cap="flat" cmpd="sng">
            <a:solidFill>
              <a:schemeClr val="dk2"/>
            </a:solidFill>
            <a:prstDash val="solid"/>
            <a:round/>
            <a:headEnd type="none" w="lg" len="lg"/>
            <a:tailEnd type="stealth" w="lg" len="lg"/>
          </a:ln>
        </p:spPr>
      </p:cxnSp>
      <p:cxnSp>
        <p:nvCxnSpPr>
          <p:cNvPr id="44" name="Shape 141"/>
          <p:cNvCxnSpPr/>
          <p:nvPr/>
        </p:nvCxnSpPr>
        <p:spPr>
          <a:xfrm flipH="1">
            <a:off x="744711" y="3961615"/>
            <a:ext cx="567000" cy="142500"/>
          </a:xfrm>
          <a:prstGeom prst="straightConnector1">
            <a:avLst/>
          </a:prstGeom>
          <a:noFill/>
          <a:ln w="9525" cap="flat" cmpd="sng">
            <a:solidFill>
              <a:schemeClr val="dk2"/>
            </a:solidFill>
            <a:prstDash val="solid"/>
            <a:round/>
            <a:headEnd type="none" w="lg" len="lg"/>
            <a:tailEnd type="stealth" w="lg" len="lg"/>
          </a:ln>
        </p:spPr>
      </p:cxnSp>
      <p:cxnSp>
        <p:nvCxnSpPr>
          <p:cNvPr id="45" name="Shape 142"/>
          <p:cNvCxnSpPr/>
          <p:nvPr/>
        </p:nvCxnSpPr>
        <p:spPr>
          <a:xfrm flipH="1">
            <a:off x="744711" y="4493134"/>
            <a:ext cx="567000" cy="213900"/>
          </a:xfrm>
          <a:prstGeom prst="straightConnector1">
            <a:avLst/>
          </a:prstGeom>
          <a:noFill/>
          <a:ln w="9525" cap="flat" cmpd="sng">
            <a:solidFill>
              <a:schemeClr val="dk2"/>
            </a:solidFill>
            <a:prstDash val="solid"/>
            <a:round/>
            <a:headEnd type="none" w="lg" len="lg"/>
            <a:tailEnd type="triangle" w="lg" len="lg"/>
          </a:ln>
        </p:spPr>
      </p:cxnSp>
      <p:cxnSp>
        <p:nvCxnSpPr>
          <p:cNvPr id="46" name="Shape 143"/>
          <p:cNvCxnSpPr/>
          <p:nvPr/>
        </p:nvCxnSpPr>
        <p:spPr>
          <a:xfrm>
            <a:off x="1311711" y="4493134"/>
            <a:ext cx="0" cy="213600"/>
          </a:xfrm>
          <a:prstGeom prst="straightConnector1">
            <a:avLst/>
          </a:prstGeom>
          <a:noFill/>
          <a:ln w="9525" cap="flat" cmpd="sng">
            <a:solidFill>
              <a:schemeClr val="dk2"/>
            </a:solidFill>
            <a:prstDash val="solid"/>
            <a:round/>
            <a:headEnd type="none" w="lg" len="lg"/>
            <a:tailEnd type="stealth" w="lg" len="lg"/>
          </a:ln>
        </p:spPr>
      </p:cxnSp>
      <p:cxnSp>
        <p:nvCxnSpPr>
          <p:cNvPr id="47" name="Shape 144"/>
          <p:cNvCxnSpPr/>
          <p:nvPr/>
        </p:nvCxnSpPr>
        <p:spPr>
          <a:xfrm>
            <a:off x="1311711" y="4493134"/>
            <a:ext cx="588600" cy="213900"/>
          </a:xfrm>
          <a:prstGeom prst="straightConnector1">
            <a:avLst/>
          </a:prstGeom>
          <a:noFill/>
          <a:ln w="9525" cap="flat" cmpd="sng">
            <a:solidFill>
              <a:schemeClr val="dk2"/>
            </a:solidFill>
            <a:prstDash val="solid"/>
            <a:round/>
            <a:headEnd type="none" w="lg" len="lg"/>
            <a:tailEnd type="stealth" w="lg" len="lg"/>
          </a:ln>
        </p:spPr>
      </p:cxnSp>
      <p:cxnSp>
        <p:nvCxnSpPr>
          <p:cNvPr id="48" name="Shape 145"/>
          <p:cNvCxnSpPr/>
          <p:nvPr/>
        </p:nvCxnSpPr>
        <p:spPr>
          <a:xfrm flipH="1">
            <a:off x="744490" y="4493134"/>
            <a:ext cx="1155900" cy="213900"/>
          </a:xfrm>
          <a:prstGeom prst="straightConnector1">
            <a:avLst/>
          </a:prstGeom>
          <a:noFill/>
          <a:ln w="9525" cap="flat" cmpd="sng">
            <a:solidFill>
              <a:schemeClr val="dk2"/>
            </a:solidFill>
            <a:prstDash val="solid"/>
            <a:round/>
            <a:headEnd type="none" w="lg" len="lg"/>
            <a:tailEnd type="stealth" w="lg" len="lg"/>
          </a:ln>
        </p:spPr>
      </p:cxnSp>
      <p:cxnSp>
        <p:nvCxnSpPr>
          <p:cNvPr id="49" name="Shape 146"/>
          <p:cNvCxnSpPr/>
          <p:nvPr/>
        </p:nvCxnSpPr>
        <p:spPr>
          <a:xfrm flipH="1">
            <a:off x="1311790" y="4493134"/>
            <a:ext cx="588600" cy="213600"/>
          </a:xfrm>
          <a:prstGeom prst="straightConnector1">
            <a:avLst/>
          </a:prstGeom>
          <a:noFill/>
          <a:ln w="9525" cap="flat" cmpd="sng">
            <a:solidFill>
              <a:schemeClr val="dk2"/>
            </a:solidFill>
            <a:prstDash val="solid"/>
            <a:round/>
            <a:headEnd type="none" w="lg" len="lg"/>
            <a:tailEnd type="stealth" w="lg" len="lg"/>
          </a:ln>
        </p:spPr>
      </p:cxnSp>
      <p:cxnSp>
        <p:nvCxnSpPr>
          <p:cNvPr id="50" name="Shape 147"/>
          <p:cNvCxnSpPr/>
          <p:nvPr/>
        </p:nvCxnSpPr>
        <p:spPr>
          <a:xfrm>
            <a:off x="1900390" y="4493134"/>
            <a:ext cx="0" cy="213900"/>
          </a:xfrm>
          <a:prstGeom prst="straightConnector1">
            <a:avLst/>
          </a:prstGeom>
          <a:noFill/>
          <a:ln w="9525" cap="flat" cmpd="sng">
            <a:solidFill>
              <a:schemeClr val="dk2"/>
            </a:solidFill>
            <a:prstDash val="solid"/>
            <a:round/>
            <a:headEnd type="none" w="lg" len="lg"/>
            <a:tailEnd type="stealth" w="lg" len="lg"/>
          </a:ln>
        </p:spPr>
      </p:cxnSp>
      <p:cxnSp>
        <p:nvCxnSpPr>
          <p:cNvPr id="51" name="Shape 148"/>
          <p:cNvCxnSpPr/>
          <p:nvPr/>
        </p:nvCxnSpPr>
        <p:spPr>
          <a:xfrm>
            <a:off x="744589" y="4493134"/>
            <a:ext cx="0" cy="213900"/>
          </a:xfrm>
          <a:prstGeom prst="straightConnector1">
            <a:avLst/>
          </a:prstGeom>
          <a:noFill/>
          <a:ln w="9525" cap="flat" cmpd="sng">
            <a:solidFill>
              <a:schemeClr val="dk2"/>
            </a:solidFill>
            <a:prstDash val="solid"/>
            <a:round/>
            <a:headEnd type="none" w="lg" len="lg"/>
            <a:tailEnd type="stealth" w="lg" len="lg"/>
          </a:ln>
        </p:spPr>
      </p:cxnSp>
      <p:cxnSp>
        <p:nvCxnSpPr>
          <p:cNvPr id="52" name="Shape 149"/>
          <p:cNvCxnSpPr/>
          <p:nvPr/>
        </p:nvCxnSpPr>
        <p:spPr>
          <a:xfrm>
            <a:off x="744589" y="4493134"/>
            <a:ext cx="567000" cy="213600"/>
          </a:xfrm>
          <a:prstGeom prst="straightConnector1">
            <a:avLst/>
          </a:prstGeom>
          <a:noFill/>
          <a:ln w="9525" cap="flat" cmpd="sng">
            <a:solidFill>
              <a:schemeClr val="dk2"/>
            </a:solidFill>
            <a:prstDash val="solid"/>
            <a:round/>
            <a:headEnd type="none" w="lg" len="lg"/>
            <a:tailEnd type="stealth" w="lg" len="lg"/>
          </a:ln>
        </p:spPr>
      </p:cxnSp>
      <p:cxnSp>
        <p:nvCxnSpPr>
          <p:cNvPr id="53" name="Shape 150"/>
          <p:cNvCxnSpPr/>
          <p:nvPr/>
        </p:nvCxnSpPr>
        <p:spPr>
          <a:xfrm>
            <a:off x="744589" y="4493134"/>
            <a:ext cx="1155900" cy="213900"/>
          </a:xfrm>
          <a:prstGeom prst="straightConnector1">
            <a:avLst/>
          </a:prstGeom>
          <a:noFill/>
          <a:ln w="9525" cap="flat" cmpd="sng">
            <a:solidFill>
              <a:schemeClr val="dk2"/>
            </a:solidFill>
            <a:prstDash val="solid"/>
            <a:round/>
            <a:headEnd type="none" w="lg" len="lg"/>
            <a:tailEnd type="stealth" w="lg" len="lg"/>
          </a:ln>
        </p:spPr>
      </p:cxnSp>
      <p:cxnSp>
        <p:nvCxnSpPr>
          <p:cNvPr id="54" name="Shape 151"/>
          <p:cNvCxnSpPr/>
          <p:nvPr/>
        </p:nvCxnSpPr>
        <p:spPr>
          <a:xfrm>
            <a:off x="744589" y="5095994"/>
            <a:ext cx="567000" cy="140700"/>
          </a:xfrm>
          <a:prstGeom prst="straightConnector1">
            <a:avLst/>
          </a:prstGeom>
          <a:noFill/>
          <a:ln w="9525" cap="flat" cmpd="sng">
            <a:solidFill>
              <a:schemeClr val="dk2"/>
            </a:solidFill>
            <a:prstDash val="solid"/>
            <a:round/>
            <a:headEnd type="none" w="lg" len="lg"/>
            <a:tailEnd type="stealth" w="lg" len="lg"/>
          </a:ln>
        </p:spPr>
      </p:cxnSp>
      <p:cxnSp>
        <p:nvCxnSpPr>
          <p:cNvPr id="55" name="Shape 152"/>
          <p:cNvCxnSpPr/>
          <p:nvPr/>
        </p:nvCxnSpPr>
        <p:spPr>
          <a:xfrm>
            <a:off x="1311711" y="5095982"/>
            <a:ext cx="0" cy="140700"/>
          </a:xfrm>
          <a:prstGeom prst="straightConnector1">
            <a:avLst/>
          </a:prstGeom>
          <a:noFill/>
          <a:ln w="9525" cap="flat" cmpd="sng">
            <a:solidFill>
              <a:schemeClr val="dk2"/>
            </a:solidFill>
            <a:prstDash val="solid"/>
            <a:round/>
            <a:headEnd type="none" w="lg" len="lg"/>
            <a:tailEnd type="stealth" w="lg" len="lg"/>
          </a:ln>
        </p:spPr>
      </p:cxnSp>
      <p:cxnSp>
        <p:nvCxnSpPr>
          <p:cNvPr id="56" name="Shape 153"/>
          <p:cNvCxnSpPr/>
          <p:nvPr/>
        </p:nvCxnSpPr>
        <p:spPr>
          <a:xfrm flipH="1">
            <a:off x="1311790" y="5095994"/>
            <a:ext cx="588600" cy="140700"/>
          </a:xfrm>
          <a:prstGeom prst="straightConnector1">
            <a:avLst/>
          </a:prstGeom>
          <a:noFill/>
          <a:ln w="9525" cap="flat" cmpd="sng">
            <a:solidFill>
              <a:schemeClr val="dk2"/>
            </a:solidFill>
            <a:prstDash val="solid"/>
            <a:round/>
            <a:headEnd type="none" w="lg" len="lg"/>
            <a:tailEnd type="stealth" w="lg" len="lg"/>
          </a:ln>
        </p:spPr>
      </p:cxnSp>
      <p:sp>
        <p:nvSpPr>
          <p:cNvPr id="57" name="Shape 154"/>
          <p:cNvSpPr txBox="1"/>
          <p:nvPr/>
        </p:nvSpPr>
        <p:spPr>
          <a:xfrm>
            <a:off x="6750738" y="5559963"/>
            <a:ext cx="1606800" cy="318600"/>
          </a:xfrm>
          <a:prstGeom prst="rect">
            <a:avLst/>
          </a:prstGeom>
          <a:noFill/>
          <a:ln>
            <a:noFill/>
          </a:ln>
        </p:spPr>
        <p:txBody>
          <a:bodyPr wrap="square" lIns="91425" tIns="91425" rIns="91425" bIns="91425" anchor="ctr" anchorCtr="0">
            <a:noAutofit/>
          </a:bodyPr>
          <a:lstStyle/>
          <a:p>
            <a:pPr lvl="0" algn="ctr" rtl="0">
              <a:spcBef>
                <a:spcPts val="0"/>
              </a:spcBef>
              <a:buNone/>
            </a:pPr>
            <a:r>
              <a:rPr lang="en" sz="1200">
                <a:latin typeface="Calibri"/>
                <a:ea typeface="Calibri"/>
                <a:cs typeface="Calibri"/>
                <a:sym typeface="Calibri"/>
              </a:rPr>
              <a:t>Traditional program</a:t>
            </a:r>
          </a:p>
          <a:p>
            <a:pPr lvl="0" algn="ctr" rtl="0">
              <a:spcBef>
                <a:spcPts val="0"/>
              </a:spcBef>
              <a:buNone/>
            </a:pPr>
            <a:r>
              <a:rPr lang="en" sz="1200">
                <a:latin typeface="Calibri"/>
                <a:ea typeface="Calibri"/>
                <a:cs typeface="Calibri"/>
                <a:sym typeface="Calibri"/>
              </a:rPr>
              <a:t>(control flow graph)</a:t>
            </a:r>
          </a:p>
        </p:txBody>
      </p:sp>
      <p:sp>
        <p:nvSpPr>
          <p:cNvPr id="59" name="Shape 155"/>
          <p:cNvSpPr txBox="1"/>
          <p:nvPr/>
        </p:nvSpPr>
        <p:spPr>
          <a:xfrm>
            <a:off x="472798" y="5625811"/>
            <a:ext cx="1614300" cy="314700"/>
          </a:xfrm>
          <a:prstGeom prst="rect">
            <a:avLst/>
          </a:prstGeom>
          <a:noFill/>
          <a:ln>
            <a:noFill/>
          </a:ln>
        </p:spPr>
        <p:txBody>
          <a:bodyPr wrap="square" lIns="91425" tIns="91425" rIns="91425" bIns="91425" anchor="ctr" anchorCtr="0">
            <a:noAutofit/>
          </a:bodyPr>
          <a:lstStyle/>
          <a:p>
            <a:pPr lvl="0" algn="ctr" rtl="0">
              <a:spcBef>
                <a:spcPts val="0"/>
              </a:spcBef>
              <a:buNone/>
            </a:pPr>
            <a:r>
              <a:rPr lang="en" sz="1200">
                <a:latin typeface="Calibri"/>
                <a:ea typeface="Calibri"/>
                <a:cs typeface="Calibri"/>
                <a:sym typeface="Calibri"/>
              </a:rPr>
              <a:t>Neural network</a:t>
            </a:r>
          </a:p>
        </p:txBody>
      </p:sp>
      <p:pic>
        <p:nvPicPr>
          <p:cNvPr id="62" name="Shape 157"/>
          <p:cNvPicPr preferRelativeResize="0"/>
          <p:nvPr/>
        </p:nvPicPr>
        <p:blipFill>
          <a:blip r:embed="rId3">
            <a:alphaModFix/>
          </a:blip>
          <a:stretch>
            <a:fillRect/>
          </a:stretch>
        </p:blipFill>
        <p:spPr>
          <a:xfrm>
            <a:off x="2155838" y="3784840"/>
            <a:ext cx="4589703" cy="1790949"/>
          </a:xfrm>
          <a:prstGeom prst="rect">
            <a:avLst/>
          </a:prstGeom>
          <a:noFill/>
          <a:ln>
            <a:noFill/>
          </a:ln>
        </p:spPr>
      </p:pic>
    </p:spTree>
    <p:extLst>
      <p:ext uri="{BB962C8B-B14F-4D97-AF65-F5344CB8AC3E}">
        <p14:creationId xmlns:p14="http://schemas.microsoft.com/office/powerpoint/2010/main" val="279033155"/>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5</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511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FontTx/>
              <a:buAutoNum type="arabicPeriod"/>
            </a:pPr>
            <a:r>
              <a:rPr lang="zh-CN" altLang="en-US" sz="2400" dirty="0" smtClean="0">
                <a:solidFill>
                  <a:srgbClr val="146799"/>
                </a:solidFill>
                <a:latin typeface="Microsoft YaHei" charset="0"/>
                <a:ea typeface="Microsoft YaHei" charset="0"/>
                <a:cs typeface="Microsoft YaHei" charset="0"/>
              </a:rPr>
              <a:t>相关实现</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FontTx/>
              <a:buAutoNum type="arabicPeriod"/>
            </a:pPr>
            <a:r>
              <a:rPr lang="zh-CN" altLang="en-US" sz="2000" dirty="0" smtClean="0">
                <a:solidFill>
                  <a:srgbClr val="146799"/>
                </a:solidFill>
                <a:latin typeface="Microsoft YaHei" charset="0"/>
                <a:ea typeface="Microsoft YaHei" charset="0"/>
                <a:cs typeface="Microsoft YaHei" charset="0"/>
              </a:rPr>
              <a:t>引入</a:t>
            </a:r>
            <a:r>
              <a:rPr lang="zh-CN" altLang="en-US" sz="2000" dirty="0">
                <a:solidFill>
                  <a:srgbClr val="146799"/>
                </a:solidFill>
                <a:latin typeface="Microsoft YaHei" charset="0"/>
                <a:ea typeface="Microsoft YaHei" charset="0"/>
                <a:cs typeface="Microsoft YaHei" charset="0"/>
              </a:rPr>
              <a:t>神经元覆盖技术作为</a:t>
            </a:r>
            <a:r>
              <a:rPr lang="en-US" altLang="zh-CN" sz="2000" dirty="0">
                <a:solidFill>
                  <a:srgbClr val="146799"/>
                </a:solidFill>
                <a:latin typeface="Microsoft YaHei" charset="0"/>
                <a:ea typeface="Microsoft YaHei" charset="0"/>
                <a:cs typeface="Microsoft YaHei" charset="0"/>
              </a:rPr>
              <a:t>DL</a:t>
            </a:r>
            <a:r>
              <a:rPr lang="zh-CN" altLang="en-US" sz="2000" dirty="0">
                <a:solidFill>
                  <a:srgbClr val="146799"/>
                </a:solidFill>
                <a:latin typeface="Microsoft YaHei" charset="0"/>
                <a:ea typeface="Microsoft YaHei" charset="0"/>
                <a:cs typeface="Microsoft YaHei" charset="0"/>
              </a:rPr>
              <a:t>系统的第一个白盒测试指标，可以估计一组测试输入所探测的</a:t>
            </a:r>
            <a:r>
              <a:rPr lang="en-US" altLang="zh-CN" sz="2000" dirty="0">
                <a:solidFill>
                  <a:srgbClr val="146799"/>
                </a:solidFill>
                <a:latin typeface="Microsoft YaHei" charset="0"/>
                <a:ea typeface="Microsoft YaHei" charset="0"/>
                <a:cs typeface="Microsoft YaHei" charset="0"/>
              </a:rPr>
              <a:t>DL</a:t>
            </a:r>
            <a:r>
              <a:rPr lang="zh-CN" altLang="en-US" sz="2000" dirty="0">
                <a:solidFill>
                  <a:srgbClr val="146799"/>
                </a:solidFill>
                <a:latin typeface="Microsoft YaHei" charset="0"/>
                <a:ea typeface="Microsoft YaHei" charset="0"/>
                <a:cs typeface="Microsoft YaHei" charset="0"/>
              </a:rPr>
              <a:t>逻辑</a:t>
            </a:r>
            <a:r>
              <a:rPr lang="zh-CN" altLang="en-US" sz="2000" dirty="0" smtClean="0">
                <a:solidFill>
                  <a:srgbClr val="146799"/>
                </a:solidFill>
                <a:latin typeface="Microsoft YaHei" charset="0"/>
                <a:ea typeface="Microsoft YaHei" charset="0"/>
                <a:cs typeface="Microsoft YaHei" charset="0"/>
              </a:rPr>
              <a:t>数量</a:t>
            </a:r>
            <a:endParaRPr lang="en-US" altLang="zh-CN" sz="2000" dirty="0" smtClean="0">
              <a:solidFill>
                <a:srgbClr val="146799"/>
              </a:solidFill>
              <a:latin typeface="Microsoft YaHei" charset="0"/>
              <a:ea typeface="Microsoft YaHei" charset="0"/>
              <a:cs typeface="Microsoft YaHei" charset="0"/>
            </a:endParaRPr>
          </a:p>
          <a:p>
            <a:pPr marL="1200150" lvl="1" indent="-457200">
              <a:lnSpc>
                <a:spcPct val="160000"/>
              </a:lnSpc>
              <a:buFontTx/>
              <a:buAutoNum type="arabicPeriod"/>
            </a:pPr>
            <a:r>
              <a:rPr lang="zh-CN" altLang="en-US" sz="2000" dirty="0" smtClean="0">
                <a:solidFill>
                  <a:srgbClr val="146799"/>
                </a:solidFill>
                <a:latin typeface="Microsoft YaHei" charset="0"/>
                <a:ea typeface="Microsoft YaHei" charset="0"/>
                <a:cs typeface="Microsoft YaHei" charset="0"/>
              </a:rPr>
              <a:t>主要</a:t>
            </a:r>
            <a:r>
              <a:rPr lang="zh-CN" altLang="en-US" sz="2000" dirty="0">
                <a:solidFill>
                  <a:srgbClr val="146799"/>
                </a:solidFill>
                <a:latin typeface="Microsoft YaHei" charset="0"/>
                <a:ea typeface="Microsoft YaHei" charset="0"/>
                <a:cs typeface="Microsoft YaHei" charset="0"/>
              </a:rPr>
              <a:t>解决联合优化问题，保证使差异行为和神经元覆盖率最大化</a:t>
            </a:r>
            <a:r>
              <a:rPr lang="zh-CN" altLang="en-US" sz="2000" dirty="0" smtClean="0">
                <a:solidFill>
                  <a:srgbClr val="146799"/>
                </a:solidFill>
                <a:latin typeface="Microsoft YaHei" charset="0"/>
                <a:ea typeface="Microsoft YaHei" charset="0"/>
                <a:cs typeface="Microsoft YaHei" charset="0"/>
              </a:rPr>
              <a:t>。</a:t>
            </a:r>
            <a:endParaRPr lang="en-US" altLang="zh-CN" sz="2000" dirty="0" smtClean="0">
              <a:solidFill>
                <a:srgbClr val="146799"/>
              </a:solidFill>
              <a:latin typeface="Microsoft YaHei" charset="0"/>
              <a:ea typeface="Microsoft YaHei" charset="0"/>
              <a:cs typeface="Microsoft YaHei" charset="0"/>
            </a:endParaRPr>
          </a:p>
          <a:p>
            <a:pPr marL="1200150" lvl="1" indent="-457200">
              <a:lnSpc>
                <a:spcPct val="160000"/>
              </a:lnSpc>
              <a:buFontTx/>
              <a:buAutoNum type="arabicPeriod"/>
            </a:pPr>
            <a:r>
              <a:rPr lang="zh-CN" altLang="en-US" sz="2000" dirty="0" smtClean="0">
                <a:solidFill>
                  <a:srgbClr val="146799"/>
                </a:solidFill>
                <a:latin typeface="Microsoft YaHei" charset="0"/>
                <a:ea typeface="Microsoft YaHei" charset="0"/>
                <a:cs typeface="Microsoft YaHei" charset="0"/>
              </a:rPr>
              <a:t>生成</a:t>
            </a:r>
            <a:r>
              <a:rPr lang="zh-CN" altLang="en-US" sz="2000" dirty="0">
                <a:solidFill>
                  <a:srgbClr val="146799"/>
                </a:solidFill>
                <a:latin typeface="Microsoft YaHei" charset="0"/>
                <a:ea typeface="Microsoft YaHei" charset="0"/>
                <a:cs typeface="Microsoft YaHei" charset="0"/>
              </a:rPr>
              <a:t>过程中会有相应约束来保证测试集的实际性（与实际相符合，比如</a:t>
            </a:r>
            <a:r>
              <a:rPr lang="en-US" altLang="zh-CN" sz="2000" dirty="0">
                <a:solidFill>
                  <a:srgbClr val="146799"/>
                </a:solidFill>
                <a:latin typeface="Microsoft YaHei" charset="0"/>
                <a:ea typeface="Microsoft YaHei" charset="0"/>
                <a:cs typeface="Microsoft YaHei" charset="0"/>
              </a:rPr>
              <a:t>pdf</a:t>
            </a:r>
            <a:r>
              <a:rPr lang="zh-CN" altLang="en-US" sz="2000" dirty="0">
                <a:solidFill>
                  <a:srgbClr val="146799"/>
                </a:solidFill>
                <a:latin typeface="Microsoft YaHei" charset="0"/>
                <a:ea typeface="Microsoft YaHei" charset="0"/>
                <a:cs typeface="Microsoft YaHei" charset="0"/>
              </a:rPr>
              <a:t>文件要符合</a:t>
            </a:r>
            <a:r>
              <a:rPr lang="en-US" altLang="zh-CN" sz="2000" dirty="0">
                <a:solidFill>
                  <a:srgbClr val="146799"/>
                </a:solidFill>
                <a:latin typeface="Microsoft YaHei" charset="0"/>
                <a:ea typeface="Microsoft YaHei" charset="0"/>
                <a:cs typeface="Microsoft YaHei" charset="0"/>
              </a:rPr>
              <a:t>pdf</a:t>
            </a:r>
            <a:r>
              <a:rPr lang="zh-CN" altLang="en-US" sz="2000" dirty="0">
                <a:solidFill>
                  <a:srgbClr val="146799"/>
                </a:solidFill>
                <a:latin typeface="Microsoft YaHei" charset="0"/>
                <a:ea typeface="Microsoft YaHei" charset="0"/>
                <a:cs typeface="Microsoft YaHei" charset="0"/>
              </a:rPr>
              <a:t>规范）</a:t>
            </a:r>
          </a:p>
          <a:p>
            <a:pPr marL="457200" indent="-457200">
              <a:lnSpc>
                <a:spcPct val="160000"/>
              </a:lnSpc>
              <a:buAutoNum type="arabicPeriod"/>
            </a:pPr>
            <a:endParaRPr lang="en-US" altLang="zh-CN" sz="2000" dirty="0" smtClean="0"/>
          </a:p>
        </p:txBody>
      </p:sp>
      <p:sp>
        <p:nvSpPr>
          <p:cNvPr id="24" name="Shape 409"/>
          <p:cNvSpPr/>
          <p:nvPr/>
        </p:nvSpPr>
        <p:spPr>
          <a:xfrm>
            <a:off x="6234474" y="4585642"/>
            <a:ext cx="2759700" cy="601800"/>
          </a:xfrm>
          <a:prstGeom prst="roundRect">
            <a:avLst>
              <a:gd name="adj" fmla="val 16667"/>
            </a:avLst>
          </a:prstGeom>
          <a:noFill/>
          <a:ln w="19050" cap="flat" cmpd="sng">
            <a:solidFill>
              <a:schemeClr val="dk2"/>
            </a:solidFill>
            <a:prstDash val="dash"/>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 name="Shape 410"/>
          <p:cNvSpPr/>
          <p:nvPr/>
        </p:nvSpPr>
        <p:spPr>
          <a:xfrm>
            <a:off x="6375099" y="4661092"/>
            <a:ext cx="773100" cy="4509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a:spcBef>
                <a:spcPts val="0"/>
              </a:spcBef>
              <a:buNone/>
            </a:pPr>
            <a:r>
              <a:rPr lang="en" sz="1800">
                <a:latin typeface="Calibri"/>
                <a:ea typeface="Calibri"/>
                <a:cs typeface="Calibri"/>
                <a:sym typeface="Calibri"/>
              </a:rPr>
              <a:t>CPU</a:t>
            </a:r>
          </a:p>
        </p:txBody>
      </p:sp>
      <p:sp>
        <p:nvSpPr>
          <p:cNvPr id="28" name="Shape 411"/>
          <p:cNvSpPr/>
          <p:nvPr/>
        </p:nvSpPr>
        <p:spPr>
          <a:xfrm>
            <a:off x="7236224" y="4661092"/>
            <a:ext cx="773100" cy="4509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a:latin typeface="Calibri"/>
                <a:ea typeface="Calibri"/>
                <a:cs typeface="Calibri"/>
                <a:sym typeface="Calibri"/>
              </a:rPr>
              <a:t>GPU</a:t>
            </a:r>
          </a:p>
        </p:txBody>
      </p:sp>
      <p:sp>
        <p:nvSpPr>
          <p:cNvPr id="31" name="Shape 412"/>
          <p:cNvSpPr/>
          <p:nvPr/>
        </p:nvSpPr>
        <p:spPr>
          <a:xfrm>
            <a:off x="8097349" y="4661092"/>
            <a:ext cx="773100" cy="4509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a:latin typeface="Calibri"/>
                <a:ea typeface="Calibri"/>
                <a:cs typeface="Calibri"/>
                <a:sym typeface="Calibri"/>
              </a:rPr>
              <a:t>Linux</a:t>
            </a:r>
          </a:p>
        </p:txBody>
      </p:sp>
      <p:sp>
        <p:nvSpPr>
          <p:cNvPr id="32" name="Shape 413"/>
          <p:cNvSpPr/>
          <p:nvPr/>
        </p:nvSpPr>
        <p:spPr>
          <a:xfrm>
            <a:off x="6524424" y="3890855"/>
            <a:ext cx="2179800" cy="601800"/>
          </a:xfrm>
          <a:prstGeom prst="roundRect">
            <a:avLst>
              <a:gd name="adj" fmla="val 16667"/>
            </a:avLst>
          </a:prstGeom>
          <a:solidFill>
            <a:srgbClr val="FF99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a:latin typeface="Calibri"/>
                <a:ea typeface="Calibri"/>
                <a:cs typeface="Calibri"/>
                <a:sym typeface="Calibri"/>
              </a:rPr>
              <a:t>TensorFlow 1.0.1</a:t>
            </a:r>
          </a:p>
        </p:txBody>
      </p:sp>
      <p:sp>
        <p:nvSpPr>
          <p:cNvPr id="33" name="Shape 414"/>
          <p:cNvSpPr/>
          <p:nvPr/>
        </p:nvSpPr>
        <p:spPr>
          <a:xfrm>
            <a:off x="6706574" y="3234167"/>
            <a:ext cx="1832400" cy="601800"/>
          </a:xfrm>
          <a:prstGeom prst="roundRect">
            <a:avLst>
              <a:gd name="adj" fmla="val 16667"/>
            </a:avLst>
          </a:prstGeom>
          <a:solidFill>
            <a:srgbClr val="E06666"/>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a:latin typeface="Calibri"/>
                <a:ea typeface="Calibri"/>
                <a:cs typeface="Calibri"/>
                <a:sym typeface="Calibri"/>
              </a:rPr>
              <a:t>Keras 2.0.3</a:t>
            </a:r>
          </a:p>
        </p:txBody>
      </p:sp>
      <p:sp>
        <p:nvSpPr>
          <p:cNvPr id="34" name="Shape 415"/>
          <p:cNvSpPr/>
          <p:nvPr/>
        </p:nvSpPr>
        <p:spPr>
          <a:xfrm>
            <a:off x="6804924" y="2577467"/>
            <a:ext cx="1618800" cy="601800"/>
          </a:xfrm>
          <a:prstGeom prst="roundRect">
            <a:avLst>
              <a:gd name="adj" fmla="val 16667"/>
            </a:avLst>
          </a:prstGeom>
          <a:solidFill>
            <a:srgbClr val="B6D7A8"/>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lgn="ctr" rtl="0">
              <a:spcBef>
                <a:spcPts val="0"/>
              </a:spcBef>
              <a:buNone/>
            </a:pPr>
            <a:r>
              <a:rPr lang="en" sz="1800" b="1" dirty="0" err="1">
                <a:latin typeface="Calibri"/>
                <a:ea typeface="Calibri"/>
                <a:cs typeface="Calibri"/>
                <a:sym typeface="Calibri"/>
              </a:rPr>
              <a:t>DeepXplore</a:t>
            </a:r>
            <a:endParaRPr lang="en" sz="1800" b="1" dirty="0">
              <a:latin typeface="Calibri"/>
              <a:ea typeface="Calibri"/>
              <a:cs typeface="Calibri"/>
              <a:sym typeface="Calibri"/>
            </a:endParaRPr>
          </a:p>
        </p:txBody>
      </p:sp>
    </p:spTree>
    <p:extLst>
      <p:ext uri="{BB962C8B-B14F-4D97-AF65-F5344CB8AC3E}">
        <p14:creationId xmlns:p14="http://schemas.microsoft.com/office/powerpoint/2010/main" val="107582236"/>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5</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61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FontTx/>
              <a:buAutoNum type="arabicPeriod"/>
            </a:pPr>
            <a:r>
              <a:rPr lang="zh-CN" altLang="en-US" sz="2400" dirty="0" smtClean="0">
                <a:solidFill>
                  <a:srgbClr val="146799"/>
                </a:solidFill>
                <a:latin typeface="Microsoft YaHei" charset="0"/>
                <a:ea typeface="Microsoft YaHei" charset="0"/>
                <a:cs typeface="Microsoft YaHei" charset="0"/>
              </a:rPr>
              <a:t>实验</a:t>
            </a:r>
            <a:endParaRPr lang="en-US" altLang="zh-CN" sz="200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85" y="2290102"/>
            <a:ext cx="8955599" cy="3634500"/>
          </a:xfrm>
          <a:prstGeom prst="rect">
            <a:avLst/>
          </a:prstGeom>
        </p:spPr>
      </p:pic>
    </p:spTree>
    <p:extLst>
      <p:ext uri="{BB962C8B-B14F-4D97-AF65-F5344CB8AC3E}">
        <p14:creationId xmlns:p14="http://schemas.microsoft.com/office/powerpoint/2010/main" val="1030411419"/>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5</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6065253" cy="61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FontTx/>
              <a:buAutoNum type="arabicPeriod"/>
            </a:pPr>
            <a:r>
              <a:rPr lang="zh-CN" altLang="en-US" sz="2400" dirty="0" smtClean="0">
                <a:solidFill>
                  <a:srgbClr val="146799"/>
                </a:solidFill>
                <a:latin typeface="Microsoft YaHei" charset="0"/>
                <a:ea typeface="Microsoft YaHei" charset="0"/>
                <a:cs typeface="Microsoft YaHei" charset="0"/>
              </a:rPr>
              <a:t>实验</a:t>
            </a:r>
            <a:endParaRPr lang="en-US" altLang="zh-CN" sz="2000"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91" y="2651142"/>
            <a:ext cx="8953705" cy="2497613"/>
          </a:xfrm>
          <a:prstGeom prst="rect">
            <a:avLst/>
          </a:prstGeom>
        </p:spPr>
      </p:pic>
    </p:spTree>
    <p:extLst>
      <p:ext uri="{BB962C8B-B14F-4D97-AF65-F5344CB8AC3E}">
        <p14:creationId xmlns:p14="http://schemas.microsoft.com/office/powerpoint/2010/main" val="39218404"/>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6554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DeepXplore</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5</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652760"/>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DeepXplore</a:t>
            </a:r>
            <a:r>
              <a:rPr kumimoji="1" lang="en-US" altLang="zh-CN" sz="2400" b="1" dirty="0">
                <a:solidFill>
                  <a:schemeClr val="bg1"/>
                </a:solidFill>
                <a:latin typeface="微软雅黑" charset="-122"/>
                <a:ea typeface="微软雅黑" charset="-122"/>
              </a:rPr>
              <a:t>: Automated </a:t>
            </a:r>
            <a:r>
              <a:rPr kumimoji="1" lang="en-US" altLang="zh-CN" sz="2400" b="1" dirty="0" err="1">
                <a:solidFill>
                  <a:schemeClr val="bg1"/>
                </a:solidFill>
                <a:latin typeface="微软雅黑" charset="-122"/>
                <a:ea typeface="微软雅黑" charset="-122"/>
              </a:rPr>
              <a:t>Whitebox</a:t>
            </a:r>
            <a:r>
              <a:rPr kumimoji="1" lang="en-US" altLang="zh-CN" sz="2400" b="1" dirty="0">
                <a:solidFill>
                  <a:schemeClr val="bg1"/>
                </a:solidFill>
                <a:latin typeface="微软雅黑" charset="-122"/>
                <a:ea typeface="微软雅黑" charset="-122"/>
              </a:rPr>
              <a:t> Testing of Deep Learning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8414203" cy="481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个人思考</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从近似覆盖模型从训练数据中对比获得整个输入空间。这种输入空间的获得相对较难，无法保证整个数据</a:t>
            </a:r>
            <a:r>
              <a:rPr lang="zh-CN" altLang="en-US" sz="2400" dirty="0">
                <a:solidFill>
                  <a:srgbClr val="146799"/>
                </a:solidFill>
                <a:latin typeface="Microsoft YaHei" charset="0"/>
                <a:ea typeface="Microsoft YaHei" charset="0"/>
                <a:cs typeface="Microsoft YaHei" charset="0"/>
              </a:rPr>
              <a:t>覆盖了所有输入</a:t>
            </a:r>
            <a:endParaRPr lang="en-US" altLang="zh-CN" sz="2400" dirty="0">
              <a:solidFill>
                <a:srgbClr val="146799"/>
              </a:solidFill>
              <a:latin typeface="Microsoft YaHei" charset="0"/>
              <a:ea typeface="Microsoft YaHei" charset="0"/>
              <a:cs typeface="Microsoft YaHei" charset="0"/>
            </a:endParaRPr>
          </a:p>
          <a:p>
            <a:pPr marL="1200150" lvl="1" indent="-457200">
              <a:lnSpc>
                <a:spcPct val="160000"/>
              </a:lnSpc>
              <a:buAutoNum type="arabicPeriod"/>
            </a:pPr>
            <a:r>
              <a:rPr lang="zh-CN" altLang="en-US" sz="2400" dirty="0">
                <a:solidFill>
                  <a:srgbClr val="146799"/>
                </a:solidFill>
                <a:latin typeface="Microsoft YaHei" charset="0"/>
                <a:ea typeface="Microsoft YaHei" charset="0"/>
                <a:cs typeface="Microsoft YaHei" charset="0"/>
              </a:rPr>
              <a:t>针对</a:t>
            </a:r>
            <a:r>
              <a:rPr lang="en-US" altLang="zh-CN" sz="2400" dirty="0">
                <a:solidFill>
                  <a:srgbClr val="146799"/>
                </a:solidFill>
                <a:latin typeface="Microsoft YaHei" charset="0"/>
                <a:ea typeface="Microsoft YaHei" charset="0"/>
                <a:cs typeface="Microsoft YaHei" charset="0"/>
              </a:rPr>
              <a:t>DL</a:t>
            </a:r>
            <a:r>
              <a:rPr lang="zh-CN" altLang="en-US" sz="2400" dirty="0">
                <a:solidFill>
                  <a:srgbClr val="146799"/>
                </a:solidFill>
                <a:latin typeface="Microsoft YaHei" charset="0"/>
                <a:ea typeface="Microsoft YaHei" charset="0"/>
                <a:cs typeface="Microsoft YaHei" charset="0"/>
              </a:rPr>
              <a:t>领域的黑样本攻击是否也可以针对性地进行一些研究，如何特异性地自动构造黑样本攻击</a:t>
            </a:r>
            <a:r>
              <a:rPr lang="en-US" altLang="zh-CN" sz="2400" dirty="0">
                <a:solidFill>
                  <a:srgbClr val="146799"/>
                </a:solidFill>
                <a:latin typeface="Microsoft YaHei" charset="0"/>
                <a:ea typeface="Microsoft YaHei" charset="0"/>
                <a:cs typeface="Microsoft YaHei" charset="0"/>
              </a:rPr>
              <a:t>DL</a:t>
            </a:r>
            <a:r>
              <a:rPr lang="zh-CN" altLang="en-US" sz="2400" dirty="0">
                <a:solidFill>
                  <a:srgbClr val="146799"/>
                </a:solidFill>
                <a:latin typeface="Microsoft YaHei" charset="0"/>
                <a:ea typeface="Microsoft YaHei" charset="0"/>
                <a:cs typeface="Microsoft YaHei" charset="0"/>
              </a:rPr>
              <a:t>系统</a:t>
            </a:r>
            <a:endParaRPr lang="en-US" altLang="zh-CN" sz="2400" dirty="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923452982"/>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5233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Commuter</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6</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331829" y="652760"/>
            <a:ext cx="7031037" cy="826983"/>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The </a:t>
            </a:r>
            <a:r>
              <a:rPr kumimoji="1" lang="en-US" altLang="zh-CN" sz="2400" b="1" dirty="0">
                <a:solidFill>
                  <a:schemeClr val="bg1"/>
                </a:solidFill>
                <a:latin typeface="微软雅黑" charset="-122"/>
                <a:ea typeface="微软雅黑" charset="-122"/>
              </a:rPr>
              <a:t>Scalable Commutativity Rule: Designing Scalable Software for Multicore </a:t>
            </a:r>
            <a:r>
              <a:rPr kumimoji="1" lang="en-US" altLang="zh-CN" sz="2400" b="1" dirty="0" smtClean="0">
                <a:solidFill>
                  <a:schemeClr val="bg1"/>
                </a:solidFill>
                <a:latin typeface="微软雅黑" charset="-122"/>
                <a:ea typeface="微软雅黑" charset="-122"/>
              </a:rPr>
              <a:t>Processors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8414203" cy="481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2400" dirty="0" smtClean="0">
                <a:solidFill>
                  <a:srgbClr val="146799"/>
                </a:solidFill>
                <a:latin typeface="Microsoft YaHei" charset="0"/>
                <a:ea typeface="Microsoft YaHei" charset="0"/>
                <a:cs typeface="Microsoft YaHei" charset="0"/>
              </a:rPr>
              <a:t>简介</a:t>
            </a:r>
            <a:r>
              <a:rPr lang="en-US" altLang="zh-CN" sz="2400" dirty="0" smtClean="0">
                <a:solidFill>
                  <a:srgbClr val="146799"/>
                </a:solidFill>
                <a:latin typeface="Microsoft YaHei" charset="0"/>
                <a:ea typeface="Microsoft YaHei" charset="0"/>
                <a:cs typeface="Microsoft YaHei" charset="0"/>
              </a:rPr>
              <a:t/>
            </a:r>
            <a:br>
              <a:rPr lang="en-US" altLang="zh-CN" sz="2400" dirty="0" smtClean="0">
                <a:solidFill>
                  <a:srgbClr val="146799"/>
                </a:solidFill>
                <a:latin typeface="Microsoft YaHei" charset="0"/>
                <a:ea typeface="Microsoft YaHei" charset="0"/>
                <a:cs typeface="Microsoft YaHei" charset="0"/>
              </a:rPr>
            </a:br>
            <a:r>
              <a:rPr lang="en-US" altLang="zh-CN" sz="2400" dirty="0" smtClean="0">
                <a:solidFill>
                  <a:srgbClr val="146799"/>
                </a:solidFill>
                <a:latin typeface="Microsoft YaHei" charset="0"/>
                <a:ea typeface="Microsoft YaHei" charset="0"/>
                <a:cs typeface="Microsoft YaHei" charset="0"/>
              </a:rPr>
              <a:t>API</a:t>
            </a:r>
            <a:r>
              <a:rPr lang="zh-CN" altLang="en-US" sz="2400" dirty="0">
                <a:solidFill>
                  <a:srgbClr val="146799"/>
                </a:solidFill>
                <a:latin typeface="Microsoft YaHei" charset="0"/>
                <a:ea typeface="Microsoft YaHei" charset="0"/>
                <a:cs typeface="Microsoft YaHei" charset="0"/>
              </a:rPr>
              <a:t>的设计</a:t>
            </a:r>
            <a:r>
              <a:rPr lang="zh-CN" altLang="en-US" sz="2400" dirty="0">
                <a:solidFill>
                  <a:srgbClr val="146799"/>
                </a:solidFill>
                <a:latin typeface="Microsoft YaHei" charset="0"/>
                <a:ea typeface="Microsoft YaHei" charset="0"/>
                <a:cs typeface="Microsoft YaHei" charset="0"/>
              </a:rPr>
              <a:t>方式是对</a:t>
            </a:r>
            <a:r>
              <a:rPr lang="zh-CN" altLang="en-US" sz="2400" dirty="0">
                <a:solidFill>
                  <a:srgbClr val="146799"/>
                </a:solidFill>
                <a:latin typeface="Microsoft YaHei" charset="0"/>
                <a:ea typeface="Microsoft YaHei" charset="0"/>
                <a:cs typeface="Microsoft YaHei" charset="0"/>
              </a:rPr>
              <a:t>系统可扩展性影响最大的因素，尤其当面对多核处理器情况</a:t>
            </a:r>
            <a:r>
              <a:rPr lang="zh-CN" altLang="en-US" sz="2400" dirty="0">
                <a:solidFill>
                  <a:srgbClr val="146799"/>
                </a:solidFill>
                <a:latin typeface="Microsoft YaHei" charset="0"/>
                <a:ea typeface="Microsoft YaHei" charset="0"/>
                <a:cs typeface="Microsoft YaHei" charset="0"/>
              </a:rPr>
              <a:t>下。本文设计</a:t>
            </a:r>
            <a:r>
              <a:rPr lang="zh-CN" altLang="en-US" sz="2400" dirty="0">
                <a:solidFill>
                  <a:srgbClr val="146799"/>
                </a:solidFill>
                <a:latin typeface="Microsoft YaHei" charset="0"/>
                <a:ea typeface="Microsoft YaHei" charset="0"/>
                <a:cs typeface="Microsoft YaHei" charset="0"/>
              </a:rPr>
              <a:t>出一种名为</a:t>
            </a:r>
            <a:r>
              <a:rPr lang="en-US" altLang="zh-CN" sz="2400" dirty="0">
                <a:solidFill>
                  <a:srgbClr val="146799"/>
                </a:solidFill>
                <a:latin typeface="Microsoft YaHei" charset="0"/>
                <a:ea typeface="Microsoft YaHei" charset="0"/>
                <a:cs typeface="Microsoft YaHei" charset="0"/>
              </a:rPr>
              <a:t>COMMUTER</a:t>
            </a:r>
            <a:r>
              <a:rPr lang="zh-CN" altLang="en-US" sz="2400" dirty="0">
                <a:solidFill>
                  <a:srgbClr val="146799"/>
                </a:solidFill>
                <a:latin typeface="Microsoft YaHei" charset="0"/>
                <a:ea typeface="Microsoft YaHei" charset="0"/>
                <a:cs typeface="Microsoft YaHei" charset="0"/>
              </a:rPr>
              <a:t>工具，用以接受高级界面模型，并生成相应</a:t>
            </a:r>
            <a:r>
              <a:rPr lang="en-US" altLang="zh-CN" sz="2400" dirty="0">
                <a:solidFill>
                  <a:srgbClr val="146799"/>
                </a:solidFill>
                <a:latin typeface="Microsoft YaHei" charset="0"/>
                <a:ea typeface="Microsoft YaHei" charset="0"/>
                <a:cs typeface="Microsoft YaHei" charset="0"/>
              </a:rPr>
              <a:t>API</a:t>
            </a:r>
            <a:r>
              <a:rPr lang="zh-CN" altLang="en-US" sz="2400" dirty="0">
                <a:solidFill>
                  <a:srgbClr val="146799"/>
                </a:solidFill>
                <a:latin typeface="Microsoft YaHei" charset="0"/>
                <a:ea typeface="Microsoft YaHei" charset="0"/>
                <a:cs typeface="Microsoft YaHei" charset="0"/>
              </a:rPr>
              <a:t>操作测试。其主要指导如何设计</a:t>
            </a:r>
            <a:r>
              <a:rPr lang="en-US" altLang="zh-CN" sz="2400" dirty="0">
                <a:solidFill>
                  <a:srgbClr val="146799"/>
                </a:solidFill>
                <a:latin typeface="Microsoft YaHei" charset="0"/>
                <a:ea typeface="Microsoft YaHei" charset="0"/>
                <a:cs typeface="Microsoft YaHei" charset="0"/>
              </a:rPr>
              <a:t>API</a:t>
            </a:r>
            <a:r>
              <a:rPr lang="zh-CN" altLang="en-US" sz="2400" dirty="0">
                <a:solidFill>
                  <a:srgbClr val="146799"/>
                </a:solidFill>
                <a:latin typeface="Microsoft YaHei" charset="0"/>
                <a:ea typeface="Microsoft YaHei" charset="0"/>
                <a:cs typeface="Microsoft YaHei" charset="0"/>
              </a:rPr>
              <a:t>。一个例子就是依据文中的</a:t>
            </a:r>
            <a:r>
              <a:rPr lang="en-US" altLang="zh-CN" sz="2400" dirty="0">
                <a:solidFill>
                  <a:srgbClr val="146799"/>
                </a:solidFill>
                <a:latin typeface="Microsoft YaHei" charset="0"/>
                <a:ea typeface="Microsoft YaHei" charset="0"/>
                <a:cs typeface="Microsoft YaHei" charset="0"/>
              </a:rPr>
              <a:t>API</a:t>
            </a:r>
            <a:r>
              <a:rPr lang="zh-CN" altLang="en-US" sz="2400" dirty="0">
                <a:solidFill>
                  <a:srgbClr val="146799"/>
                </a:solidFill>
                <a:latin typeface="Microsoft YaHei" charset="0"/>
                <a:ea typeface="Microsoft YaHei" charset="0"/>
                <a:cs typeface="Microsoft YaHei" charset="0"/>
              </a:rPr>
              <a:t>设计规范来设计，</a:t>
            </a:r>
            <a:r>
              <a:rPr lang="en-US" altLang="zh-CN" sz="2400" dirty="0">
                <a:solidFill>
                  <a:srgbClr val="146799"/>
                </a:solidFill>
                <a:latin typeface="Microsoft YaHei" charset="0"/>
                <a:ea typeface="Microsoft YaHei" charset="0"/>
                <a:cs typeface="Microsoft YaHei" charset="0"/>
              </a:rPr>
              <a:t>18</a:t>
            </a:r>
            <a:r>
              <a:rPr lang="zh-CN" altLang="en-US" sz="2400" dirty="0">
                <a:solidFill>
                  <a:srgbClr val="146799"/>
                </a:solidFill>
                <a:latin typeface="Microsoft YaHei" charset="0"/>
                <a:ea typeface="Microsoft YaHei" charset="0"/>
                <a:cs typeface="Microsoft YaHei" charset="0"/>
              </a:rPr>
              <a:t>个文件系统的</a:t>
            </a:r>
            <a:r>
              <a:rPr lang="en-US" altLang="zh-CN" sz="2400" dirty="0">
                <a:solidFill>
                  <a:srgbClr val="146799"/>
                </a:solidFill>
                <a:latin typeface="Microsoft YaHei" charset="0"/>
                <a:ea typeface="Microsoft YaHei" charset="0"/>
                <a:cs typeface="Microsoft YaHei" charset="0"/>
              </a:rPr>
              <a:t>POSIX</a:t>
            </a:r>
            <a:r>
              <a:rPr lang="zh-CN" altLang="en-US" sz="2400" dirty="0">
                <a:solidFill>
                  <a:srgbClr val="146799"/>
                </a:solidFill>
                <a:latin typeface="Microsoft YaHei" charset="0"/>
                <a:ea typeface="Microsoft YaHei" charset="0"/>
                <a:cs typeface="Microsoft YaHei" charset="0"/>
              </a:rPr>
              <a:t>相关调用都能显著地提高可扩展性。</a:t>
            </a:r>
            <a:endParaRPr lang="en-US" altLang="zh-CN" sz="2400" dirty="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09045323"/>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572689"/>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mTCP</a:t>
            </a:r>
            <a:r>
              <a:rPr kumimoji="1" lang="en-US" altLang="zh-CN" sz="2400" b="1" dirty="0">
                <a:solidFill>
                  <a:schemeClr val="bg1"/>
                </a:solidFill>
                <a:latin typeface="微软雅黑" charset="-122"/>
                <a:ea typeface="微软雅黑" charset="-122"/>
              </a:rPr>
              <a:t>: A Highly Scalable User-level TCP Stack for Multicore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grpSp>
        <p:nvGrpSpPr>
          <p:cNvPr id="15" name="Group 18"/>
          <p:cNvGrpSpPr/>
          <p:nvPr/>
        </p:nvGrpSpPr>
        <p:grpSpPr>
          <a:xfrm>
            <a:off x="347543" y="1463938"/>
            <a:ext cx="8323885" cy="2316394"/>
            <a:chOff x="228264" y="3812013"/>
            <a:chExt cx="8323885" cy="2316394"/>
          </a:xfrm>
        </p:grpSpPr>
        <p:grpSp>
          <p:nvGrpSpPr>
            <p:cNvPr id="16" name="그룹 157"/>
            <p:cNvGrpSpPr/>
            <p:nvPr/>
          </p:nvGrpSpPr>
          <p:grpSpPr>
            <a:xfrm>
              <a:off x="2362273" y="3812013"/>
              <a:ext cx="3369208" cy="2052339"/>
              <a:chOff x="2468847" y="4383437"/>
              <a:chExt cx="3369208" cy="2052339"/>
            </a:xfrm>
          </p:grpSpPr>
          <p:sp>
            <p:nvSpPr>
              <p:cNvPr id="108" name="구름 144"/>
              <p:cNvSpPr/>
              <p:nvPr/>
            </p:nvSpPr>
            <p:spPr>
              <a:xfrm>
                <a:off x="2468847" y="4383437"/>
                <a:ext cx="3369208" cy="2052339"/>
              </a:xfrm>
              <a:prstGeom prst="cloud">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sz="2000"/>
              </a:p>
            </p:txBody>
          </p:sp>
          <p:pic>
            <p:nvPicPr>
              <p:cNvPr id="109" name="그림 42"/>
              <p:cNvPicPr>
                <a:picLocks noChangeAspect="1"/>
              </p:cNvPicPr>
              <p:nvPr/>
            </p:nvPicPr>
            <p:blipFill rotWithShape="1">
              <a:blip r:embed="rId3" cstate="email">
                <a:extLst>
                  <a:ext uri="{28A0092B-C50C-407E-A947-70E740481C1C}">
                    <a14:useLocalDpi xmlns:a14="http://schemas.microsoft.com/office/drawing/2010/main" val="0"/>
                  </a:ext>
                </a:extLst>
              </a:blip>
              <a:srcRect t="6713" r="2935" b="9435"/>
              <a:stretch/>
            </p:blipFill>
            <p:spPr>
              <a:xfrm>
                <a:off x="3157081" y="4879711"/>
                <a:ext cx="883462" cy="424041"/>
              </a:xfrm>
              <a:prstGeom prst="rect">
                <a:avLst/>
              </a:prstGeom>
            </p:spPr>
          </p:pic>
          <p:pic>
            <p:nvPicPr>
              <p:cNvPr id="110" name="그림 43"/>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22560" y="5079074"/>
                <a:ext cx="465805" cy="465805"/>
              </a:xfrm>
              <a:prstGeom prst="rect">
                <a:avLst/>
              </a:prstGeom>
            </p:spPr>
          </p:pic>
          <p:pic>
            <p:nvPicPr>
              <p:cNvPr id="111" name="그림 44"/>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01203" y="5379521"/>
                <a:ext cx="513563" cy="513563"/>
              </a:xfrm>
              <a:prstGeom prst="rect">
                <a:avLst/>
              </a:prstGeom>
            </p:spPr>
          </p:pic>
          <p:pic>
            <p:nvPicPr>
              <p:cNvPr id="112" name="그림 45"/>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284736" y="4690483"/>
                <a:ext cx="1199191" cy="250740"/>
              </a:xfrm>
              <a:prstGeom prst="rect">
                <a:avLst/>
              </a:prstGeom>
            </p:spPr>
          </p:pic>
          <p:pic>
            <p:nvPicPr>
              <p:cNvPr id="113" name="그림 46"/>
              <p:cNvPicPr>
                <a:picLocks noChangeAspect="1"/>
              </p:cNvPicPr>
              <p:nvPr/>
            </p:nvPicPr>
            <p:blipFill rotWithShape="1">
              <a:blip r:embed="rId7" cstate="email">
                <a:clrChange>
                  <a:clrFrom>
                    <a:srgbClr val="FFFFFF"/>
                  </a:clrFrom>
                  <a:clrTo>
                    <a:srgbClr val="FFFFFF">
                      <a:alpha val="0"/>
                    </a:srgbClr>
                  </a:clrTo>
                </a:clrChange>
                <a:extLst>
                  <a:ext uri="{28A0092B-C50C-407E-A947-70E740481C1C}">
                    <a14:useLocalDpi xmlns:a14="http://schemas.microsoft.com/office/drawing/2010/main" val="0"/>
                  </a:ext>
                </a:extLst>
              </a:blip>
              <a:srcRect l="5068" t="25541" r="8108" b="15559"/>
              <a:stretch/>
            </p:blipFill>
            <p:spPr>
              <a:xfrm>
                <a:off x="3650497" y="5611049"/>
                <a:ext cx="1044605" cy="398332"/>
              </a:xfrm>
              <a:prstGeom prst="rect">
                <a:avLst/>
              </a:prstGeom>
            </p:spPr>
          </p:pic>
        </p:grpSp>
        <p:cxnSp>
          <p:nvCxnSpPr>
            <p:cNvPr id="17" name="직선 연결선 5"/>
            <p:cNvCxnSpPr>
              <a:stCxn id="83" idx="3"/>
            </p:cNvCxnSpPr>
            <p:nvPr/>
          </p:nvCxnSpPr>
          <p:spPr>
            <a:xfrm flipV="1">
              <a:off x="1711779" y="5222038"/>
              <a:ext cx="509605" cy="579340"/>
            </a:xfrm>
            <a:prstGeom prst="line">
              <a:avLst/>
            </a:prstGeom>
            <a:ln w="38100"/>
          </p:spPr>
          <p:style>
            <a:lnRef idx="3">
              <a:schemeClr val="dk1"/>
            </a:lnRef>
            <a:fillRef idx="0">
              <a:schemeClr val="dk1"/>
            </a:fillRef>
            <a:effectRef idx="2">
              <a:schemeClr val="dk1"/>
            </a:effectRef>
            <a:fontRef idx="minor">
              <a:schemeClr val="tx1"/>
            </a:fontRef>
          </p:style>
        </p:cxnSp>
        <p:cxnSp>
          <p:nvCxnSpPr>
            <p:cNvPr id="18" name="직선 연결선 5"/>
            <p:cNvCxnSpPr/>
            <p:nvPr/>
          </p:nvCxnSpPr>
          <p:spPr>
            <a:xfrm>
              <a:off x="1484565" y="4751001"/>
              <a:ext cx="715789" cy="206350"/>
            </a:xfrm>
            <a:prstGeom prst="line">
              <a:avLst/>
            </a:prstGeom>
            <a:ln w="38100"/>
          </p:spPr>
          <p:style>
            <a:lnRef idx="3">
              <a:schemeClr val="dk1"/>
            </a:lnRef>
            <a:fillRef idx="0">
              <a:schemeClr val="dk1"/>
            </a:fillRef>
            <a:effectRef idx="2">
              <a:schemeClr val="dk1"/>
            </a:effectRef>
            <a:fontRef idx="minor">
              <a:schemeClr val="tx1"/>
            </a:fontRef>
          </p:style>
        </p:cxnSp>
        <p:grpSp>
          <p:nvGrpSpPr>
            <p:cNvPr id="19" name="그룹 56"/>
            <p:cNvGrpSpPr/>
            <p:nvPr/>
          </p:nvGrpSpPr>
          <p:grpSpPr>
            <a:xfrm>
              <a:off x="839088" y="5365339"/>
              <a:ext cx="872691" cy="763068"/>
              <a:chOff x="1002363" y="1173200"/>
              <a:chExt cx="872691" cy="763068"/>
            </a:xfrm>
          </p:grpSpPr>
          <p:grpSp>
            <p:nvGrpSpPr>
              <p:cNvPr id="36" name="Group 4"/>
              <p:cNvGrpSpPr>
                <a:grpSpLocks noChangeAspect="1"/>
              </p:cNvGrpSpPr>
              <p:nvPr/>
            </p:nvGrpSpPr>
            <p:grpSpPr bwMode="auto">
              <a:xfrm>
                <a:off x="1002363" y="1173200"/>
                <a:ext cx="700387" cy="763068"/>
                <a:chOff x="320" y="1570"/>
                <a:chExt cx="1028" cy="1120"/>
              </a:xfrm>
            </p:grpSpPr>
            <p:sp>
              <p:nvSpPr>
                <p:cNvPr id="69" name="AutoShape 3"/>
                <p:cNvSpPr>
                  <a:spLocks noChangeAspect="1" noChangeArrowheads="1" noTextEdit="1"/>
                </p:cNvSpPr>
                <p:nvPr/>
              </p:nvSpPr>
              <p:spPr bwMode="auto">
                <a:xfrm>
                  <a:off x="320" y="1570"/>
                  <a:ext cx="1028" cy="1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0" name="Freeform 7"/>
                <p:cNvSpPr>
                  <a:spLocks/>
                </p:cNvSpPr>
                <p:nvPr/>
              </p:nvSpPr>
              <p:spPr bwMode="auto">
                <a:xfrm>
                  <a:off x="374" y="1622"/>
                  <a:ext cx="372" cy="1016"/>
                </a:xfrm>
                <a:custGeom>
                  <a:avLst/>
                  <a:gdLst>
                    <a:gd name="T0" fmla="*/ 0 w 372"/>
                    <a:gd name="T1" fmla="*/ 22 h 1016"/>
                    <a:gd name="T2" fmla="*/ 0 w 372"/>
                    <a:gd name="T3" fmla="*/ 22 h 1016"/>
                    <a:gd name="T4" fmla="*/ 0 w 372"/>
                    <a:gd name="T5" fmla="*/ 964 h 1016"/>
                    <a:gd name="T6" fmla="*/ 0 w 372"/>
                    <a:gd name="T7" fmla="*/ 964 h 1016"/>
                    <a:gd name="T8" fmla="*/ 0 w 372"/>
                    <a:gd name="T9" fmla="*/ 966 h 1016"/>
                    <a:gd name="T10" fmla="*/ 2 w 372"/>
                    <a:gd name="T11" fmla="*/ 970 h 1016"/>
                    <a:gd name="T12" fmla="*/ 4 w 372"/>
                    <a:gd name="T13" fmla="*/ 970 h 1016"/>
                    <a:gd name="T14" fmla="*/ 4 w 372"/>
                    <a:gd name="T15" fmla="*/ 970 h 1016"/>
                    <a:gd name="T16" fmla="*/ 38 w 372"/>
                    <a:gd name="T17" fmla="*/ 980 h 1016"/>
                    <a:gd name="T18" fmla="*/ 66 w 372"/>
                    <a:gd name="T19" fmla="*/ 986 h 1016"/>
                    <a:gd name="T20" fmla="*/ 102 w 372"/>
                    <a:gd name="T21" fmla="*/ 992 h 1016"/>
                    <a:gd name="T22" fmla="*/ 150 w 372"/>
                    <a:gd name="T23" fmla="*/ 1000 h 1016"/>
                    <a:gd name="T24" fmla="*/ 208 w 372"/>
                    <a:gd name="T25" fmla="*/ 1006 h 1016"/>
                    <a:gd name="T26" fmla="*/ 280 w 372"/>
                    <a:gd name="T27" fmla="*/ 1012 h 1016"/>
                    <a:gd name="T28" fmla="*/ 364 w 372"/>
                    <a:gd name="T29" fmla="*/ 1016 h 1016"/>
                    <a:gd name="T30" fmla="*/ 364 w 372"/>
                    <a:gd name="T31" fmla="*/ 1016 h 1016"/>
                    <a:gd name="T32" fmla="*/ 372 w 372"/>
                    <a:gd name="T33" fmla="*/ 1016 h 1016"/>
                    <a:gd name="T34" fmla="*/ 372 w 372"/>
                    <a:gd name="T35" fmla="*/ 0 h 1016"/>
                    <a:gd name="T36" fmla="*/ 372 w 372"/>
                    <a:gd name="T37" fmla="*/ 0 h 1016"/>
                    <a:gd name="T38" fmla="*/ 364 w 372"/>
                    <a:gd name="T39" fmla="*/ 0 h 1016"/>
                    <a:gd name="T40" fmla="*/ 364 w 372"/>
                    <a:gd name="T41" fmla="*/ 0 h 1016"/>
                    <a:gd name="T42" fmla="*/ 0 w 372"/>
                    <a:gd name="T43" fmla="*/ 22 h 1016"/>
                    <a:gd name="T44" fmla="*/ 0 w 372"/>
                    <a:gd name="T45" fmla="*/ 22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2" h="1016">
                      <a:moveTo>
                        <a:pt x="0" y="22"/>
                      </a:moveTo>
                      <a:lnTo>
                        <a:pt x="0" y="22"/>
                      </a:lnTo>
                      <a:lnTo>
                        <a:pt x="0" y="964"/>
                      </a:lnTo>
                      <a:lnTo>
                        <a:pt x="0" y="964"/>
                      </a:lnTo>
                      <a:lnTo>
                        <a:pt x="0" y="966"/>
                      </a:lnTo>
                      <a:lnTo>
                        <a:pt x="2" y="970"/>
                      </a:lnTo>
                      <a:lnTo>
                        <a:pt x="4" y="970"/>
                      </a:lnTo>
                      <a:lnTo>
                        <a:pt x="4" y="970"/>
                      </a:lnTo>
                      <a:lnTo>
                        <a:pt x="38" y="980"/>
                      </a:lnTo>
                      <a:lnTo>
                        <a:pt x="66" y="986"/>
                      </a:lnTo>
                      <a:lnTo>
                        <a:pt x="102" y="992"/>
                      </a:lnTo>
                      <a:lnTo>
                        <a:pt x="150" y="1000"/>
                      </a:lnTo>
                      <a:lnTo>
                        <a:pt x="208" y="1006"/>
                      </a:lnTo>
                      <a:lnTo>
                        <a:pt x="280" y="1012"/>
                      </a:lnTo>
                      <a:lnTo>
                        <a:pt x="364" y="1016"/>
                      </a:lnTo>
                      <a:lnTo>
                        <a:pt x="364" y="1016"/>
                      </a:lnTo>
                      <a:lnTo>
                        <a:pt x="372" y="1016"/>
                      </a:lnTo>
                      <a:lnTo>
                        <a:pt x="372" y="0"/>
                      </a:lnTo>
                      <a:lnTo>
                        <a:pt x="372" y="0"/>
                      </a:lnTo>
                      <a:lnTo>
                        <a:pt x="364" y="0"/>
                      </a:lnTo>
                      <a:lnTo>
                        <a:pt x="364" y="0"/>
                      </a:lnTo>
                      <a:lnTo>
                        <a:pt x="0" y="22"/>
                      </a:lnTo>
                      <a:lnTo>
                        <a:pt x="0" y="22"/>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1" name="Freeform 8"/>
                <p:cNvSpPr>
                  <a:spLocks/>
                </p:cNvSpPr>
                <p:nvPr/>
              </p:nvSpPr>
              <p:spPr bwMode="auto">
                <a:xfrm>
                  <a:off x="382" y="1624"/>
                  <a:ext cx="362" cy="1000"/>
                </a:xfrm>
                <a:custGeom>
                  <a:avLst/>
                  <a:gdLst>
                    <a:gd name="T0" fmla="*/ 0 w 362"/>
                    <a:gd name="T1" fmla="*/ 22 h 1000"/>
                    <a:gd name="T2" fmla="*/ 0 w 362"/>
                    <a:gd name="T3" fmla="*/ 22 h 1000"/>
                    <a:gd name="T4" fmla="*/ 0 w 362"/>
                    <a:gd name="T5" fmla="*/ 948 h 1000"/>
                    <a:gd name="T6" fmla="*/ 0 w 362"/>
                    <a:gd name="T7" fmla="*/ 948 h 1000"/>
                    <a:gd name="T8" fmla="*/ 0 w 362"/>
                    <a:gd name="T9" fmla="*/ 950 h 1000"/>
                    <a:gd name="T10" fmla="*/ 2 w 362"/>
                    <a:gd name="T11" fmla="*/ 954 h 1000"/>
                    <a:gd name="T12" fmla="*/ 4 w 362"/>
                    <a:gd name="T13" fmla="*/ 954 h 1000"/>
                    <a:gd name="T14" fmla="*/ 4 w 362"/>
                    <a:gd name="T15" fmla="*/ 954 h 1000"/>
                    <a:gd name="T16" fmla="*/ 36 w 362"/>
                    <a:gd name="T17" fmla="*/ 964 h 1000"/>
                    <a:gd name="T18" fmla="*/ 64 w 362"/>
                    <a:gd name="T19" fmla="*/ 970 h 1000"/>
                    <a:gd name="T20" fmla="*/ 100 w 362"/>
                    <a:gd name="T21" fmla="*/ 976 h 1000"/>
                    <a:gd name="T22" fmla="*/ 146 w 362"/>
                    <a:gd name="T23" fmla="*/ 984 h 1000"/>
                    <a:gd name="T24" fmla="*/ 202 w 362"/>
                    <a:gd name="T25" fmla="*/ 990 h 1000"/>
                    <a:gd name="T26" fmla="*/ 272 w 362"/>
                    <a:gd name="T27" fmla="*/ 996 h 1000"/>
                    <a:gd name="T28" fmla="*/ 356 w 362"/>
                    <a:gd name="T29" fmla="*/ 1000 h 1000"/>
                    <a:gd name="T30" fmla="*/ 356 w 362"/>
                    <a:gd name="T31" fmla="*/ 1000 h 1000"/>
                    <a:gd name="T32" fmla="*/ 362 w 362"/>
                    <a:gd name="T33" fmla="*/ 1000 h 1000"/>
                    <a:gd name="T34" fmla="*/ 362 w 362"/>
                    <a:gd name="T35" fmla="*/ 0 h 1000"/>
                    <a:gd name="T36" fmla="*/ 362 w 362"/>
                    <a:gd name="T37" fmla="*/ 0 h 1000"/>
                    <a:gd name="T38" fmla="*/ 0 w 362"/>
                    <a:gd name="T39" fmla="*/ 22 h 1000"/>
                    <a:gd name="T40" fmla="*/ 0 w 362"/>
                    <a:gd name="T41" fmla="*/ 22 h 1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2" h="1000">
                      <a:moveTo>
                        <a:pt x="0" y="22"/>
                      </a:moveTo>
                      <a:lnTo>
                        <a:pt x="0" y="22"/>
                      </a:lnTo>
                      <a:lnTo>
                        <a:pt x="0" y="948"/>
                      </a:lnTo>
                      <a:lnTo>
                        <a:pt x="0" y="948"/>
                      </a:lnTo>
                      <a:lnTo>
                        <a:pt x="0" y="950"/>
                      </a:lnTo>
                      <a:lnTo>
                        <a:pt x="2" y="954"/>
                      </a:lnTo>
                      <a:lnTo>
                        <a:pt x="4" y="954"/>
                      </a:lnTo>
                      <a:lnTo>
                        <a:pt x="4" y="954"/>
                      </a:lnTo>
                      <a:lnTo>
                        <a:pt x="36" y="964"/>
                      </a:lnTo>
                      <a:lnTo>
                        <a:pt x="64" y="970"/>
                      </a:lnTo>
                      <a:lnTo>
                        <a:pt x="100" y="976"/>
                      </a:lnTo>
                      <a:lnTo>
                        <a:pt x="146" y="984"/>
                      </a:lnTo>
                      <a:lnTo>
                        <a:pt x="202" y="990"/>
                      </a:lnTo>
                      <a:lnTo>
                        <a:pt x="272" y="996"/>
                      </a:lnTo>
                      <a:lnTo>
                        <a:pt x="356" y="1000"/>
                      </a:lnTo>
                      <a:lnTo>
                        <a:pt x="356" y="1000"/>
                      </a:lnTo>
                      <a:lnTo>
                        <a:pt x="362" y="1000"/>
                      </a:lnTo>
                      <a:lnTo>
                        <a:pt x="362" y="0"/>
                      </a:lnTo>
                      <a:lnTo>
                        <a:pt x="362" y="0"/>
                      </a:lnTo>
                      <a:lnTo>
                        <a:pt x="0" y="22"/>
                      </a:lnTo>
                      <a:lnTo>
                        <a:pt x="0" y="2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2" name="Freeform 9"/>
                <p:cNvSpPr>
                  <a:spLocks/>
                </p:cNvSpPr>
                <p:nvPr/>
              </p:nvSpPr>
              <p:spPr bwMode="auto">
                <a:xfrm>
                  <a:off x="798" y="1628"/>
                  <a:ext cx="344" cy="988"/>
                </a:xfrm>
                <a:custGeom>
                  <a:avLst/>
                  <a:gdLst>
                    <a:gd name="T0" fmla="*/ 0 w 344"/>
                    <a:gd name="T1" fmla="*/ 0 h 988"/>
                    <a:gd name="T2" fmla="*/ 0 w 344"/>
                    <a:gd name="T3" fmla="*/ 988 h 988"/>
                    <a:gd name="T4" fmla="*/ 0 w 344"/>
                    <a:gd name="T5" fmla="*/ 988 h 988"/>
                    <a:gd name="T6" fmla="*/ 344 w 344"/>
                    <a:gd name="T7" fmla="*/ 838 h 988"/>
                    <a:gd name="T8" fmla="*/ 344 w 344"/>
                    <a:gd name="T9" fmla="*/ 838 h 988"/>
                    <a:gd name="T10" fmla="*/ 344 w 344"/>
                    <a:gd name="T11" fmla="*/ 54 h 988"/>
                    <a:gd name="T12" fmla="*/ 344 w 344"/>
                    <a:gd name="T13" fmla="*/ 54 h 988"/>
                    <a:gd name="T14" fmla="*/ 0 w 344"/>
                    <a:gd name="T15" fmla="*/ 0 h 988"/>
                    <a:gd name="T16" fmla="*/ 0 w 344"/>
                    <a:gd name="T17" fmla="*/ 0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4" h="988">
                      <a:moveTo>
                        <a:pt x="0" y="0"/>
                      </a:moveTo>
                      <a:lnTo>
                        <a:pt x="0" y="988"/>
                      </a:lnTo>
                      <a:lnTo>
                        <a:pt x="0" y="988"/>
                      </a:lnTo>
                      <a:lnTo>
                        <a:pt x="344" y="838"/>
                      </a:lnTo>
                      <a:lnTo>
                        <a:pt x="344" y="838"/>
                      </a:lnTo>
                      <a:lnTo>
                        <a:pt x="344" y="54"/>
                      </a:lnTo>
                      <a:lnTo>
                        <a:pt x="344" y="54"/>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3" name="Freeform 10"/>
                <p:cNvSpPr>
                  <a:spLocks/>
                </p:cNvSpPr>
                <p:nvPr/>
              </p:nvSpPr>
              <p:spPr bwMode="auto">
                <a:xfrm>
                  <a:off x="798" y="1672"/>
                  <a:ext cx="344" cy="944"/>
                </a:xfrm>
                <a:custGeom>
                  <a:avLst/>
                  <a:gdLst>
                    <a:gd name="T0" fmla="*/ 282 w 344"/>
                    <a:gd name="T1" fmla="*/ 0 h 944"/>
                    <a:gd name="T2" fmla="*/ 282 w 344"/>
                    <a:gd name="T3" fmla="*/ 0 h 944"/>
                    <a:gd name="T4" fmla="*/ 344 w 344"/>
                    <a:gd name="T5" fmla="*/ 10 h 944"/>
                    <a:gd name="T6" fmla="*/ 344 w 344"/>
                    <a:gd name="T7" fmla="*/ 10 h 944"/>
                    <a:gd name="T8" fmla="*/ 344 w 344"/>
                    <a:gd name="T9" fmla="*/ 794 h 944"/>
                    <a:gd name="T10" fmla="*/ 344 w 344"/>
                    <a:gd name="T11" fmla="*/ 794 h 944"/>
                    <a:gd name="T12" fmla="*/ 0 w 344"/>
                    <a:gd name="T13" fmla="*/ 944 h 944"/>
                    <a:gd name="T14" fmla="*/ 0 w 344"/>
                    <a:gd name="T15" fmla="*/ 600 h 944"/>
                    <a:gd name="T16" fmla="*/ 0 w 344"/>
                    <a:gd name="T17" fmla="*/ 600 h 944"/>
                    <a:gd name="T18" fmla="*/ 8 w 344"/>
                    <a:gd name="T19" fmla="*/ 574 h 944"/>
                    <a:gd name="T20" fmla="*/ 18 w 344"/>
                    <a:gd name="T21" fmla="*/ 548 h 944"/>
                    <a:gd name="T22" fmla="*/ 28 w 344"/>
                    <a:gd name="T23" fmla="*/ 526 h 944"/>
                    <a:gd name="T24" fmla="*/ 38 w 344"/>
                    <a:gd name="T25" fmla="*/ 504 h 944"/>
                    <a:gd name="T26" fmla="*/ 48 w 344"/>
                    <a:gd name="T27" fmla="*/ 484 h 944"/>
                    <a:gd name="T28" fmla="*/ 60 w 344"/>
                    <a:gd name="T29" fmla="*/ 466 h 944"/>
                    <a:gd name="T30" fmla="*/ 84 w 344"/>
                    <a:gd name="T31" fmla="*/ 432 h 944"/>
                    <a:gd name="T32" fmla="*/ 110 w 344"/>
                    <a:gd name="T33" fmla="*/ 402 h 944"/>
                    <a:gd name="T34" fmla="*/ 136 w 344"/>
                    <a:gd name="T35" fmla="*/ 376 h 944"/>
                    <a:gd name="T36" fmla="*/ 188 w 344"/>
                    <a:gd name="T37" fmla="*/ 326 h 944"/>
                    <a:gd name="T38" fmla="*/ 212 w 344"/>
                    <a:gd name="T39" fmla="*/ 300 h 944"/>
                    <a:gd name="T40" fmla="*/ 234 w 344"/>
                    <a:gd name="T41" fmla="*/ 274 h 944"/>
                    <a:gd name="T42" fmla="*/ 244 w 344"/>
                    <a:gd name="T43" fmla="*/ 258 h 944"/>
                    <a:gd name="T44" fmla="*/ 254 w 344"/>
                    <a:gd name="T45" fmla="*/ 242 h 944"/>
                    <a:gd name="T46" fmla="*/ 262 w 344"/>
                    <a:gd name="T47" fmla="*/ 226 h 944"/>
                    <a:gd name="T48" fmla="*/ 268 w 344"/>
                    <a:gd name="T49" fmla="*/ 208 h 944"/>
                    <a:gd name="T50" fmla="*/ 276 w 344"/>
                    <a:gd name="T51" fmla="*/ 188 h 944"/>
                    <a:gd name="T52" fmla="*/ 280 w 344"/>
                    <a:gd name="T53" fmla="*/ 166 h 944"/>
                    <a:gd name="T54" fmla="*/ 284 w 344"/>
                    <a:gd name="T55" fmla="*/ 144 h 944"/>
                    <a:gd name="T56" fmla="*/ 286 w 344"/>
                    <a:gd name="T57" fmla="*/ 120 h 944"/>
                    <a:gd name="T58" fmla="*/ 288 w 344"/>
                    <a:gd name="T59" fmla="*/ 92 h 944"/>
                    <a:gd name="T60" fmla="*/ 288 w 344"/>
                    <a:gd name="T61" fmla="*/ 64 h 944"/>
                    <a:gd name="T62" fmla="*/ 286 w 344"/>
                    <a:gd name="T63" fmla="*/ 34 h 944"/>
                    <a:gd name="T64" fmla="*/ 282 w 344"/>
                    <a:gd name="T65" fmla="*/ 0 h 944"/>
                    <a:gd name="T66" fmla="*/ 282 w 344"/>
                    <a:gd name="T67" fmla="*/ 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4" h="944">
                      <a:moveTo>
                        <a:pt x="282" y="0"/>
                      </a:moveTo>
                      <a:lnTo>
                        <a:pt x="282" y="0"/>
                      </a:lnTo>
                      <a:lnTo>
                        <a:pt x="344" y="10"/>
                      </a:lnTo>
                      <a:lnTo>
                        <a:pt x="344" y="10"/>
                      </a:lnTo>
                      <a:lnTo>
                        <a:pt x="344" y="794"/>
                      </a:lnTo>
                      <a:lnTo>
                        <a:pt x="344" y="794"/>
                      </a:lnTo>
                      <a:lnTo>
                        <a:pt x="0" y="944"/>
                      </a:lnTo>
                      <a:lnTo>
                        <a:pt x="0" y="600"/>
                      </a:lnTo>
                      <a:lnTo>
                        <a:pt x="0" y="600"/>
                      </a:lnTo>
                      <a:lnTo>
                        <a:pt x="8" y="574"/>
                      </a:lnTo>
                      <a:lnTo>
                        <a:pt x="18" y="548"/>
                      </a:lnTo>
                      <a:lnTo>
                        <a:pt x="28" y="526"/>
                      </a:lnTo>
                      <a:lnTo>
                        <a:pt x="38" y="504"/>
                      </a:lnTo>
                      <a:lnTo>
                        <a:pt x="48" y="484"/>
                      </a:lnTo>
                      <a:lnTo>
                        <a:pt x="60" y="466"/>
                      </a:lnTo>
                      <a:lnTo>
                        <a:pt x="84" y="432"/>
                      </a:lnTo>
                      <a:lnTo>
                        <a:pt x="110" y="402"/>
                      </a:lnTo>
                      <a:lnTo>
                        <a:pt x="136" y="376"/>
                      </a:lnTo>
                      <a:lnTo>
                        <a:pt x="188" y="326"/>
                      </a:lnTo>
                      <a:lnTo>
                        <a:pt x="212" y="300"/>
                      </a:lnTo>
                      <a:lnTo>
                        <a:pt x="234" y="274"/>
                      </a:lnTo>
                      <a:lnTo>
                        <a:pt x="244" y="258"/>
                      </a:lnTo>
                      <a:lnTo>
                        <a:pt x="254" y="242"/>
                      </a:lnTo>
                      <a:lnTo>
                        <a:pt x="262" y="226"/>
                      </a:lnTo>
                      <a:lnTo>
                        <a:pt x="268" y="208"/>
                      </a:lnTo>
                      <a:lnTo>
                        <a:pt x="276" y="188"/>
                      </a:lnTo>
                      <a:lnTo>
                        <a:pt x="280" y="166"/>
                      </a:lnTo>
                      <a:lnTo>
                        <a:pt x="284" y="144"/>
                      </a:lnTo>
                      <a:lnTo>
                        <a:pt x="286" y="120"/>
                      </a:lnTo>
                      <a:lnTo>
                        <a:pt x="288" y="92"/>
                      </a:lnTo>
                      <a:lnTo>
                        <a:pt x="288" y="64"/>
                      </a:lnTo>
                      <a:lnTo>
                        <a:pt x="286" y="34"/>
                      </a:lnTo>
                      <a:lnTo>
                        <a:pt x="282" y="0"/>
                      </a:lnTo>
                      <a:lnTo>
                        <a:pt x="282"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4" name="Freeform 11"/>
                <p:cNvSpPr>
                  <a:spLocks/>
                </p:cNvSpPr>
                <p:nvPr/>
              </p:nvSpPr>
              <p:spPr bwMode="auto">
                <a:xfrm>
                  <a:off x="738" y="1622"/>
                  <a:ext cx="46" cy="1016"/>
                </a:xfrm>
                <a:custGeom>
                  <a:avLst/>
                  <a:gdLst>
                    <a:gd name="T0" fmla="*/ 0 w 46"/>
                    <a:gd name="T1" fmla="*/ 0 h 1016"/>
                    <a:gd name="T2" fmla="*/ 0 w 46"/>
                    <a:gd name="T3" fmla="*/ 1016 h 1016"/>
                    <a:gd name="T4" fmla="*/ 0 w 46"/>
                    <a:gd name="T5" fmla="*/ 1016 h 1016"/>
                    <a:gd name="T6" fmla="*/ 12 w 46"/>
                    <a:gd name="T7" fmla="*/ 1014 h 1016"/>
                    <a:gd name="T8" fmla="*/ 12 w 46"/>
                    <a:gd name="T9" fmla="*/ 1014 h 1016"/>
                    <a:gd name="T10" fmla="*/ 24 w 46"/>
                    <a:gd name="T11" fmla="*/ 1010 h 1016"/>
                    <a:gd name="T12" fmla="*/ 34 w 46"/>
                    <a:gd name="T13" fmla="*/ 1006 h 1016"/>
                    <a:gd name="T14" fmla="*/ 46 w 46"/>
                    <a:gd name="T15" fmla="*/ 996 h 1016"/>
                    <a:gd name="T16" fmla="*/ 46 w 46"/>
                    <a:gd name="T17" fmla="*/ 8 h 1016"/>
                    <a:gd name="T18" fmla="*/ 46 w 46"/>
                    <a:gd name="T19" fmla="*/ 8 h 1016"/>
                    <a:gd name="T20" fmla="*/ 34 w 46"/>
                    <a:gd name="T21" fmla="*/ 4 h 1016"/>
                    <a:gd name="T22" fmla="*/ 24 w 46"/>
                    <a:gd name="T23" fmla="*/ 2 h 1016"/>
                    <a:gd name="T24" fmla="*/ 14 w 46"/>
                    <a:gd name="T25" fmla="*/ 0 h 1016"/>
                    <a:gd name="T26" fmla="*/ 14 w 46"/>
                    <a:gd name="T27" fmla="*/ 0 h 1016"/>
                    <a:gd name="T28" fmla="*/ 0 w 46"/>
                    <a:gd name="T29" fmla="*/ 0 h 1016"/>
                    <a:gd name="T30" fmla="*/ 0 w 46"/>
                    <a:gd name="T31" fmla="*/ 0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1016">
                      <a:moveTo>
                        <a:pt x="0" y="0"/>
                      </a:moveTo>
                      <a:lnTo>
                        <a:pt x="0" y="1016"/>
                      </a:lnTo>
                      <a:lnTo>
                        <a:pt x="0" y="1016"/>
                      </a:lnTo>
                      <a:lnTo>
                        <a:pt x="12" y="1014"/>
                      </a:lnTo>
                      <a:lnTo>
                        <a:pt x="12" y="1014"/>
                      </a:lnTo>
                      <a:lnTo>
                        <a:pt x="24" y="1010"/>
                      </a:lnTo>
                      <a:lnTo>
                        <a:pt x="34" y="1006"/>
                      </a:lnTo>
                      <a:lnTo>
                        <a:pt x="46" y="996"/>
                      </a:lnTo>
                      <a:lnTo>
                        <a:pt x="46" y="8"/>
                      </a:lnTo>
                      <a:lnTo>
                        <a:pt x="46" y="8"/>
                      </a:lnTo>
                      <a:lnTo>
                        <a:pt x="34" y="4"/>
                      </a:lnTo>
                      <a:lnTo>
                        <a:pt x="24" y="2"/>
                      </a:lnTo>
                      <a:lnTo>
                        <a:pt x="14" y="0"/>
                      </a:lnTo>
                      <a:lnTo>
                        <a:pt x="14" y="0"/>
                      </a:lnTo>
                      <a:lnTo>
                        <a:pt x="0" y="0"/>
                      </a:lnTo>
                      <a:lnTo>
                        <a:pt x="0" y="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5" name="Freeform 12"/>
                <p:cNvSpPr>
                  <a:spLocks/>
                </p:cNvSpPr>
                <p:nvPr/>
              </p:nvSpPr>
              <p:spPr bwMode="auto">
                <a:xfrm>
                  <a:off x="460" y="1906"/>
                  <a:ext cx="36" cy="132"/>
                </a:xfrm>
                <a:custGeom>
                  <a:avLst/>
                  <a:gdLst>
                    <a:gd name="T0" fmla="*/ 36 w 36"/>
                    <a:gd name="T1" fmla="*/ 0 h 132"/>
                    <a:gd name="T2" fmla="*/ 36 w 36"/>
                    <a:gd name="T3" fmla="*/ 0 h 132"/>
                    <a:gd name="T4" fmla="*/ 0 w 36"/>
                    <a:gd name="T5" fmla="*/ 0 h 132"/>
                    <a:gd name="T6" fmla="*/ 0 w 36"/>
                    <a:gd name="T7" fmla="*/ 0 h 132"/>
                    <a:gd name="T8" fmla="*/ 0 w 36"/>
                    <a:gd name="T9" fmla="*/ 132 h 132"/>
                    <a:gd name="T10" fmla="*/ 36 w 36"/>
                    <a:gd name="T11" fmla="*/ 68 h 132"/>
                    <a:gd name="T12" fmla="*/ 36 w 36"/>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6" h="132">
                      <a:moveTo>
                        <a:pt x="36" y="0"/>
                      </a:moveTo>
                      <a:lnTo>
                        <a:pt x="36" y="0"/>
                      </a:lnTo>
                      <a:lnTo>
                        <a:pt x="0" y="0"/>
                      </a:lnTo>
                      <a:lnTo>
                        <a:pt x="0" y="0"/>
                      </a:lnTo>
                      <a:lnTo>
                        <a:pt x="0" y="132"/>
                      </a:lnTo>
                      <a:lnTo>
                        <a:pt x="36" y="68"/>
                      </a:lnTo>
                      <a:lnTo>
                        <a:pt x="36" y="0"/>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6" name="Freeform 13"/>
                <p:cNvSpPr>
                  <a:spLocks/>
                </p:cNvSpPr>
                <p:nvPr/>
              </p:nvSpPr>
              <p:spPr bwMode="auto">
                <a:xfrm>
                  <a:off x="466" y="1914"/>
                  <a:ext cx="32" cy="122"/>
                </a:xfrm>
                <a:custGeom>
                  <a:avLst/>
                  <a:gdLst>
                    <a:gd name="T0" fmla="*/ 32 w 32"/>
                    <a:gd name="T1" fmla="*/ 0 h 122"/>
                    <a:gd name="T2" fmla="*/ 32 w 32"/>
                    <a:gd name="T3" fmla="*/ 0 h 122"/>
                    <a:gd name="T4" fmla="*/ 0 w 32"/>
                    <a:gd name="T5" fmla="*/ 0 h 122"/>
                    <a:gd name="T6" fmla="*/ 0 w 32"/>
                    <a:gd name="T7" fmla="*/ 0 h 122"/>
                    <a:gd name="T8" fmla="*/ 0 w 32"/>
                    <a:gd name="T9" fmla="*/ 122 h 122"/>
                    <a:gd name="T10" fmla="*/ 32 w 32"/>
                    <a:gd name="T11" fmla="*/ 64 h 122"/>
                    <a:gd name="T12" fmla="*/ 32 w 32"/>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32" h="122">
                      <a:moveTo>
                        <a:pt x="32" y="0"/>
                      </a:moveTo>
                      <a:lnTo>
                        <a:pt x="32" y="0"/>
                      </a:lnTo>
                      <a:lnTo>
                        <a:pt x="0" y="0"/>
                      </a:lnTo>
                      <a:lnTo>
                        <a:pt x="0" y="0"/>
                      </a:lnTo>
                      <a:lnTo>
                        <a:pt x="0" y="122"/>
                      </a:lnTo>
                      <a:lnTo>
                        <a:pt x="32" y="64"/>
                      </a:lnTo>
                      <a:lnTo>
                        <a:pt x="32"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7" name="Freeform 14"/>
                <p:cNvSpPr>
                  <a:spLocks/>
                </p:cNvSpPr>
                <p:nvPr/>
              </p:nvSpPr>
              <p:spPr bwMode="auto">
                <a:xfrm>
                  <a:off x="502" y="1906"/>
                  <a:ext cx="208" cy="70"/>
                </a:xfrm>
                <a:custGeom>
                  <a:avLst/>
                  <a:gdLst>
                    <a:gd name="T0" fmla="*/ 0 w 208"/>
                    <a:gd name="T1" fmla="*/ 0 h 70"/>
                    <a:gd name="T2" fmla="*/ 0 w 208"/>
                    <a:gd name="T3" fmla="*/ 0 h 70"/>
                    <a:gd name="T4" fmla="*/ 0 w 208"/>
                    <a:gd name="T5" fmla="*/ 66 h 70"/>
                    <a:gd name="T6" fmla="*/ 0 w 208"/>
                    <a:gd name="T7" fmla="*/ 66 h 70"/>
                    <a:gd name="T8" fmla="*/ 208 w 208"/>
                    <a:gd name="T9" fmla="*/ 70 h 70"/>
                    <a:gd name="T10" fmla="*/ 208 w 208"/>
                    <a:gd name="T11" fmla="*/ 70 h 70"/>
                    <a:gd name="T12" fmla="*/ 208 w 208"/>
                    <a:gd name="T13" fmla="*/ 0 h 70"/>
                    <a:gd name="T14" fmla="*/ 208 w 208"/>
                    <a:gd name="T15" fmla="*/ 0 h 70"/>
                    <a:gd name="T16" fmla="*/ 0 w 208"/>
                    <a:gd name="T17" fmla="*/ 0 h 70"/>
                    <a:gd name="T18" fmla="*/ 0 w 208"/>
                    <a:gd name="T19"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70">
                      <a:moveTo>
                        <a:pt x="0" y="0"/>
                      </a:moveTo>
                      <a:lnTo>
                        <a:pt x="0" y="0"/>
                      </a:lnTo>
                      <a:lnTo>
                        <a:pt x="0" y="66"/>
                      </a:lnTo>
                      <a:lnTo>
                        <a:pt x="0" y="66"/>
                      </a:lnTo>
                      <a:lnTo>
                        <a:pt x="208" y="70"/>
                      </a:lnTo>
                      <a:lnTo>
                        <a:pt x="208" y="70"/>
                      </a:lnTo>
                      <a:lnTo>
                        <a:pt x="208" y="0"/>
                      </a:lnTo>
                      <a:lnTo>
                        <a:pt x="208" y="0"/>
                      </a:lnTo>
                      <a:lnTo>
                        <a:pt x="0" y="0"/>
                      </a:lnTo>
                      <a:lnTo>
                        <a:pt x="0"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8" name="Freeform 15"/>
                <p:cNvSpPr>
                  <a:spLocks/>
                </p:cNvSpPr>
                <p:nvPr/>
              </p:nvSpPr>
              <p:spPr bwMode="auto">
                <a:xfrm>
                  <a:off x="510" y="1914"/>
                  <a:ext cx="200" cy="62"/>
                </a:xfrm>
                <a:custGeom>
                  <a:avLst/>
                  <a:gdLst>
                    <a:gd name="T0" fmla="*/ 0 w 200"/>
                    <a:gd name="T1" fmla="*/ 0 h 62"/>
                    <a:gd name="T2" fmla="*/ 0 w 200"/>
                    <a:gd name="T3" fmla="*/ 0 h 62"/>
                    <a:gd name="T4" fmla="*/ 0 w 200"/>
                    <a:gd name="T5" fmla="*/ 60 h 62"/>
                    <a:gd name="T6" fmla="*/ 0 w 200"/>
                    <a:gd name="T7" fmla="*/ 60 h 62"/>
                    <a:gd name="T8" fmla="*/ 200 w 200"/>
                    <a:gd name="T9" fmla="*/ 62 h 62"/>
                    <a:gd name="T10" fmla="*/ 200 w 200"/>
                    <a:gd name="T11" fmla="*/ 62 h 62"/>
                    <a:gd name="T12" fmla="*/ 200 w 200"/>
                    <a:gd name="T13" fmla="*/ 0 h 62"/>
                    <a:gd name="T14" fmla="*/ 200 w 200"/>
                    <a:gd name="T15" fmla="*/ 0 h 62"/>
                    <a:gd name="T16" fmla="*/ 0 w 200"/>
                    <a:gd name="T17" fmla="*/ 0 h 62"/>
                    <a:gd name="T18" fmla="*/ 0 w 200"/>
                    <a:gd name="T1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62">
                      <a:moveTo>
                        <a:pt x="0" y="0"/>
                      </a:moveTo>
                      <a:lnTo>
                        <a:pt x="0" y="0"/>
                      </a:lnTo>
                      <a:lnTo>
                        <a:pt x="0" y="60"/>
                      </a:lnTo>
                      <a:lnTo>
                        <a:pt x="0" y="60"/>
                      </a:lnTo>
                      <a:lnTo>
                        <a:pt x="200" y="62"/>
                      </a:lnTo>
                      <a:lnTo>
                        <a:pt x="200" y="62"/>
                      </a:lnTo>
                      <a:lnTo>
                        <a:pt x="200" y="0"/>
                      </a:lnTo>
                      <a:lnTo>
                        <a:pt x="200" y="0"/>
                      </a:lnTo>
                      <a:lnTo>
                        <a:pt x="0" y="0"/>
                      </a:lnTo>
                      <a:lnTo>
                        <a:pt x="0"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79" name="Freeform 16"/>
                <p:cNvSpPr>
                  <a:spLocks/>
                </p:cNvSpPr>
                <p:nvPr/>
              </p:nvSpPr>
              <p:spPr bwMode="auto">
                <a:xfrm>
                  <a:off x="460" y="1978"/>
                  <a:ext cx="250" cy="78"/>
                </a:xfrm>
                <a:custGeom>
                  <a:avLst/>
                  <a:gdLst>
                    <a:gd name="T0" fmla="*/ 0 w 250"/>
                    <a:gd name="T1" fmla="*/ 70 h 78"/>
                    <a:gd name="T2" fmla="*/ 0 w 250"/>
                    <a:gd name="T3" fmla="*/ 70 h 78"/>
                    <a:gd name="T4" fmla="*/ 250 w 250"/>
                    <a:gd name="T5" fmla="*/ 78 h 78"/>
                    <a:gd name="T6" fmla="*/ 250 w 250"/>
                    <a:gd name="T7" fmla="*/ 78 h 78"/>
                    <a:gd name="T8" fmla="*/ 250 w 250"/>
                    <a:gd name="T9" fmla="*/ 4 h 78"/>
                    <a:gd name="T10" fmla="*/ 40 w 250"/>
                    <a:gd name="T11" fmla="*/ 0 h 78"/>
                    <a:gd name="T12" fmla="*/ 0 w 250"/>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50" h="78">
                      <a:moveTo>
                        <a:pt x="0" y="70"/>
                      </a:moveTo>
                      <a:lnTo>
                        <a:pt x="0" y="70"/>
                      </a:lnTo>
                      <a:lnTo>
                        <a:pt x="250" y="78"/>
                      </a:lnTo>
                      <a:lnTo>
                        <a:pt x="250" y="78"/>
                      </a:lnTo>
                      <a:lnTo>
                        <a:pt x="250" y="4"/>
                      </a:lnTo>
                      <a:lnTo>
                        <a:pt x="40" y="0"/>
                      </a:lnTo>
                      <a:lnTo>
                        <a:pt x="0" y="7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0" name="Freeform 17"/>
                <p:cNvSpPr>
                  <a:spLocks/>
                </p:cNvSpPr>
                <p:nvPr/>
              </p:nvSpPr>
              <p:spPr bwMode="auto">
                <a:xfrm>
                  <a:off x="400" y="1654"/>
                  <a:ext cx="312" cy="224"/>
                </a:xfrm>
                <a:custGeom>
                  <a:avLst/>
                  <a:gdLst>
                    <a:gd name="T0" fmla="*/ 312 w 312"/>
                    <a:gd name="T1" fmla="*/ 224 h 224"/>
                    <a:gd name="T2" fmla="*/ 0 w 312"/>
                    <a:gd name="T3" fmla="*/ 224 h 224"/>
                    <a:gd name="T4" fmla="*/ 0 w 312"/>
                    <a:gd name="T5" fmla="*/ 16 h 224"/>
                    <a:gd name="T6" fmla="*/ 312 w 312"/>
                    <a:gd name="T7" fmla="*/ 0 h 224"/>
                    <a:gd name="T8" fmla="*/ 312 w 312"/>
                    <a:gd name="T9" fmla="*/ 224 h 224"/>
                  </a:gdLst>
                  <a:ahLst/>
                  <a:cxnLst>
                    <a:cxn ang="0">
                      <a:pos x="T0" y="T1"/>
                    </a:cxn>
                    <a:cxn ang="0">
                      <a:pos x="T2" y="T3"/>
                    </a:cxn>
                    <a:cxn ang="0">
                      <a:pos x="T4" y="T5"/>
                    </a:cxn>
                    <a:cxn ang="0">
                      <a:pos x="T6" y="T7"/>
                    </a:cxn>
                    <a:cxn ang="0">
                      <a:pos x="T8" y="T9"/>
                    </a:cxn>
                  </a:cxnLst>
                  <a:rect l="0" t="0" r="r" b="b"/>
                  <a:pathLst>
                    <a:path w="312" h="224">
                      <a:moveTo>
                        <a:pt x="312" y="224"/>
                      </a:moveTo>
                      <a:lnTo>
                        <a:pt x="0" y="224"/>
                      </a:lnTo>
                      <a:lnTo>
                        <a:pt x="0" y="16"/>
                      </a:lnTo>
                      <a:lnTo>
                        <a:pt x="312" y="0"/>
                      </a:lnTo>
                      <a:lnTo>
                        <a:pt x="312" y="224"/>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1" name="Freeform 18"/>
                <p:cNvSpPr>
                  <a:spLocks/>
                </p:cNvSpPr>
                <p:nvPr/>
              </p:nvSpPr>
              <p:spPr bwMode="auto">
                <a:xfrm>
                  <a:off x="410" y="1664"/>
                  <a:ext cx="302" cy="202"/>
                </a:xfrm>
                <a:custGeom>
                  <a:avLst/>
                  <a:gdLst>
                    <a:gd name="T0" fmla="*/ 302 w 302"/>
                    <a:gd name="T1" fmla="*/ 202 h 202"/>
                    <a:gd name="T2" fmla="*/ 0 w 302"/>
                    <a:gd name="T3" fmla="*/ 202 h 202"/>
                    <a:gd name="T4" fmla="*/ 0 w 302"/>
                    <a:gd name="T5" fmla="*/ 16 h 202"/>
                    <a:gd name="T6" fmla="*/ 302 w 302"/>
                    <a:gd name="T7" fmla="*/ 0 h 202"/>
                    <a:gd name="T8" fmla="*/ 302 w 302"/>
                    <a:gd name="T9" fmla="*/ 202 h 202"/>
                  </a:gdLst>
                  <a:ahLst/>
                  <a:cxnLst>
                    <a:cxn ang="0">
                      <a:pos x="T0" y="T1"/>
                    </a:cxn>
                    <a:cxn ang="0">
                      <a:pos x="T2" y="T3"/>
                    </a:cxn>
                    <a:cxn ang="0">
                      <a:pos x="T4" y="T5"/>
                    </a:cxn>
                    <a:cxn ang="0">
                      <a:pos x="T6" y="T7"/>
                    </a:cxn>
                    <a:cxn ang="0">
                      <a:pos x="T8" y="T9"/>
                    </a:cxn>
                  </a:cxnLst>
                  <a:rect l="0" t="0" r="r" b="b"/>
                  <a:pathLst>
                    <a:path w="302" h="202">
                      <a:moveTo>
                        <a:pt x="302" y="202"/>
                      </a:moveTo>
                      <a:lnTo>
                        <a:pt x="0" y="202"/>
                      </a:lnTo>
                      <a:lnTo>
                        <a:pt x="0" y="16"/>
                      </a:lnTo>
                      <a:lnTo>
                        <a:pt x="302" y="0"/>
                      </a:lnTo>
                      <a:lnTo>
                        <a:pt x="302" y="20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2" name="Freeform 19"/>
                <p:cNvSpPr>
                  <a:spLocks noEditPoints="1"/>
                </p:cNvSpPr>
                <p:nvPr/>
              </p:nvSpPr>
              <p:spPr bwMode="auto">
                <a:xfrm>
                  <a:off x="396" y="1650"/>
                  <a:ext cx="320" cy="232"/>
                </a:xfrm>
                <a:custGeom>
                  <a:avLst/>
                  <a:gdLst>
                    <a:gd name="T0" fmla="*/ 8 w 320"/>
                    <a:gd name="T1" fmla="*/ 224 h 232"/>
                    <a:gd name="T2" fmla="*/ 8 w 320"/>
                    <a:gd name="T3" fmla="*/ 224 h 232"/>
                    <a:gd name="T4" fmla="*/ 8 w 320"/>
                    <a:gd name="T5" fmla="*/ 136 h 232"/>
                    <a:gd name="T6" fmla="*/ 312 w 320"/>
                    <a:gd name="T7" fmla="*/ 126 h 232"/>
                    <a:gd name="T8" fmla="*/ 312 w 320"/>
                    <a:gd name="T9" fmla="*/ 126 h 232"/>
                    <a:gd name="T10" fmla="*/ 312 w 320"/>
                    <a:gd name="T11" fmla="*/ 224 h 232"/>
                    <a:gd name="T12" fmla="*/ 312 w 320"/>
                    <a:gd name="T13" fmla="*/ 224 h 232"/>
                    <a:gd name="T14" fmla="*/ 8 w 320"/>
                    <a:gd name="T15" fmla="*/ 224 h 232"/>
                    <a:gd name="T16" fmla="*/ 8 w 320"/>
                    <a:gd name="T17" fmla="*/ 224 h 232"/>
                    <a:gd name="T18" fmla="*/ 312 w 320"/>
                    <a:gd name="T19" fmla="*/ 10 h 232"/>
                    <a:gd name="T20" fmla="*/ 312 w 320"/>
                    <a:gd name="T21" fmla="*/ 10 h 232"/>
                    <a:gd name="T22" fmla="*/ 312 w 320"/>
                    <a:gd name="T23" fmla="*/ 118 h 232"/>
                    <a:gd name="T24" fmla="*/ 8 w 320"/>
                    <a:gd name="T25" fmla="*/ 128 h 232"/>
                    <a:gd name="T26" fmla="*/ 8 w 320"/>
                    <a:gd name="T27" fmla="*/ 128 h 232"/>
                    <a:gd name="T28" fmla="*/ 8 w 320"/>
                    <a:gd name="T29" fmla="*/ 24 h 232"/>
                    <a:gd name="T30" fmla="*/ 8 w 320"/>
                    <a:gd name="T31" fmla="*/ 24 h 232"/>
                    <a:gd name="T32" fmla="*/ 312 w 320"/>
                    <a:gd name="T33" fmla="*/ 10 h 232"/>
                    <a:gd name="T34" fmla="*/ 312 w 320"/>
                    <a:gd name="T35" fmla="*/ 10 h 232"/>
                    <a:gd name="T36" fmla="*/ 318 w 320"/>
                    <a:gd name="T37" fmla="*/ 2 h 232"/>
                    <a:gd name="T38" fmla="*/ 318 w 320"/>
                    <a:gd name="T39" fmla="*/ 2 h 232"/>
                    <a:gd name="T40" fmla="*/ 316 w 320"/>
                    <a:gd name="T41" fmla="*/ 0 h 232"/>
                    <a:gd name="T42" fmla="*/ 4 w 320"/>
                    <a:gd name="T43" fmla="*/ 16 h 232"/>
                    <a:gd name="T44" fmla="*/ 4 w 320"/>
                    <a:gd name="T45" fmla="*/ 16 h 232"/>
                    <a:gd name="T46" fmla="*/ 0 w 320"/>
                    <a:gd name="T47" fmla="*/ 18 h 232"/>
                    <a:gd name="T48" fmla="*/ 0 w 320"/>
                    <a:gd name="T49" fmla="*/ 20 h 232"/>
                    <a:gd name="T50" fmla="*/ 0 w 320"/>
                    <a:gd name="T51" fmla="*/ 228 h 232"/>
                    <a:gd name="T52" fmla="*/ 0 w 320"/>
                    <a:gd name="T53" fmla="*/ 228 h 232"/>
                    <a:gd name="T54" fmla="*/ 0 w 320"/>
                    <a:gd name="T55" fmla="*/ 230 h 232"/>
                    <a:gd name="T56" fmla="*/ 4 w 320"/>
                    <a:gd name="T57" fmla="*/ 232 h 232"/>
                    <a:gd name="T58" fmla="*/ 316 w 320"/>
                    <a:gd name="T59" fmla="*/ 232 h 232"/>
                    <a:gd name="T60" fmla="*/ 316 w 320"/>
                    <a:gd name="T61" fmla="*/ 232 h 232"/>
                    <a:gd name="T62" fmla="*/ 318 w 320"/>
                    <a:gd name="T63" fmla="*/ 230 h 232"/>
                    <a:gd name="T64" fmla="*/ 320 w 320"/>
                    <a:gd name="T65" fmla="*/ 228 h 232"/>
                    <a:gd name="T66" fmla="*/ 320 w 320"/>
                    <a:gd name="T67" fmla="*/ 4 h 232"/>
                    <a:gd name="T68" fmla="*/ 320 w 320"/>
                    <a:gd name="T69" fmla="*/ 4 h 232"/>
                    <a:gd name="T70" fmla="*/ 318 w 320"/>
                    <a:gd name="T71" fmla="*/ 2 h 232"/>
                    <a:gd name="T72" fmla="*/ 318 w 320"/>
                    <a:gd name="T73" fmla="*/ 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0" h="232">
                      <a:moveTo>
                        <a:pt x="8" y="224"/>
                      </a:moveTo>
                      <a:lnTo>
                        <a:pt x="8" y="224"/>
                      </a:lnTo>
                      <a:lnTo>
                        <a:pt x="8" y="136"/>
                      </a:lnTo>
                      <a:lnTo>
                        <a:pt x="312" y="126"/>
                      </a:lnTo>
                      <a:lnTo>
                        <a:pt x="312" y="126"/>
                      </a:lnTo>
                      <a:lnTo>
                        <a:pt x="312" y="224"/>
                      </a:lnTo>
                      <a:lnTo>
                        <a:pt x="312" y="224"/>
                      </a:lnTo>
                      <a:lnTo>
                        <a:pt x="8" y="224"/>
                      </a:lnTo>
                      <a:lnTo>
                        <a:pt x="8" y="224"/>
                      </a:lnTo>
                      <a:close/>
                      <a:moveTo>
                        <a:pt x="312" y="10"/>
                      </a:moveTo>
                      <a:lnTo>
                        <a:pt x="312" y="10"/>
                      </a:lnTo>
                      <a:lnTo>
                        <a:pt x="312" y="118"/>
                      </a:lnTo>
                      <a:lnTo>
                        <a:pt x="8" y="128"/>
                      </a:lnTo>
                      <a:lnTo>
                        <a:pt x="8" y="128"/>
                      </a:lnTo>
                      <a:lnTo>
                        <a:pt x="8" y="24"/>
                      </a:lnTo>
                      <a:lnTo>
                        <a:pt x="8" y="24"/>
                      </a:lnTo>
                      <a:lnTo>
                        <a:pt x="312" y="10"/>
                      </a:lnTo>
                      <a:lnTo>
                        <a:pt x="312" y="10"/>
                      </a:lnTo>
                      <a:close/>
                      <a:moveTo>
                        <a:pt x="318" y="2"/>
                      </a:moveTo>
                      <a:lnTo>
                        <a:pt x="318" y="2"/>
                      </a:lnTo>
                      <a:lnTo>
                        <a:pt x="316" y="0"/>
                      </a:lnTo>
                      <a:lnTo>
                        <a:pt x="4" y="16"/>
                      </a:lnTo>
                      <a:lnTo>
                        <a:pt x="4" y="16"/>
                      </a:lnTo>
                      <a:lnTo>
                        <a:pt x="0" y="18"/>
                      </a:lnTo>
                      <a:lnTo>
                        <a:pt x="0" y="20"/>
                      </a:lnTo>
                      <a:lnTo>
                        <a:pt x="0" y="228"/>
                      </a:lnTo>
                      <a:lnTo>
                        <a:pt x="0" y="228"/>
                      </a:lnTo>
                      <a:lnTo>
                        <a:pt x="0" y="230"/>
                      </a:lnTo>
                      <a:lnTo>
                        <a:pt x="4" y="232"/>
                      </a:lnTo>
                      <a:lnTo>
                        <a:pt x="316" y="232"/>
                      </a:lnTo>
                      <a:lnTo>
                        <a:pt x="316" y="232"/>
                      </a:lnTo>
                      <a:lnTo>
                        <a:pt x="318" y="230"/>
                      </a:lnTo>
                      <a:lnTo>
                        <a:pt x="320" y="228"/>
                      </a:lnTo>
                      <a:lnTo>
                        <a:pt x="320" y="4"/>
                      </a:lnTo>
                      <a:lnTo>
                        <a:pt x="320" y="4"/>
                      </a:lnTo>
                      <a:lnTo>
                        <a:pt x="318" y="2"/>
                      </a:lnTo>
                      <a:lnTo>
                        <a:pt x="318"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3" name="Freeform 20"/>
                <p:cNvSpPr>
                  <a:spLocks/>
                </p:cNvSpPr>
                <p:nvPr/>
              </p:nvSpPr>
              <p:spPr bwMode="auto">
                <a:xfrm>
                  <a:off x="390" y="1900"/>
                  <a:ext cx="52" cy="54"/>
                </a:xfrm>
                <a:custGeom>
                  <a:avLst/>
                  <a:gdLst>
                    <a:gd name="T0" fmla="*/ 52 w 52"/>
                    <a:gd name="T1" fmla="*/ 28 h 54"/>
                    <a:gd name="T2" fmla="*/ 52 w 52"/>
                    <a:gd name="T3" fmla="*/ 28 h 54"/>
                    <a:gd name="T4" fmla="*/ 50 w 52"/>
                    <a:gd name="T5" fmla="*/ 18 h 54"/>
                    <a:gd name="T6" fmla="*/ 44 w 52"/>
                    <a:gd name="T7" fmla="*/ 8 h 54"/>
                    <a:gd name="T8" fmla="*/ 36 w 52"/>
                    <a:gd name="T9" fmla="*/ 2 h 54"/>
                    <a:gd name="T10" fmla="*/ 26 w 52"/>
                    <a:gd name="T11" fmla="*/ 0 h 54"/>
                    <a:gd name="T12" fmla="*/ 26 w 52"/>
                    <a:gd name="T13" fmla="*/ 0 h 54"/>
                    <a:gd name="T14" fmla="*/ 16 w 52"/>
                    <a:gd name="T15" fmla="*/ 2 h 54"/>
                    <a:gd name="T16" fmla="*/ 8 w 52"/>
                    <a:gd name="T17" fmla="*/ 8 h 54"/>
                    <a:gd name="T18" fmla="*/ 2 w 52"/>
                    <a:gd name="T19" fmla="*/ 18 h 54"/>
                    <a:gd name="T20" fmla="*/ 0 w 52"/>
                    <a:gd name="T21" fmla="*/ 28 h 54"/>
                    <a:gd name="T22" fmla="*/ 0 w 52"/>
                    <a:gd name="T23" fmla="*/ 28 h 54"/>
                    <a:gd name="T24" fmla="*/ 2 w 52"/>
                    <a:gd name="T25" fmla="*/ 38 h 54"/>
                    <a:gd name="T26" fmla="*/ 8 w 52"/>
                    <a:gd name="T27" fmla="*/ 46 h 54"/>
                    <a:gd name="T28" fmla="*/ 16 w 52"/>
                    <a:gd name="T29" fmla="*/ 52 h 54"/>
                    <a:gd name="T30" fmla="*/ 26 w 52"/>
                    <a:gd name="T31" fmla="*/ 54 h 54"/>
                    <a:gd name="T32" fmla="*/ 26 w 52"/>
                    <a:gd name="T33" fmla="*/ 54 h 54"/>
                    <a:gd name="T34" fmla="*/ 36 w 52"/>
                    <a:gd name="T35" fmla="*/ 52 h 54"/>
                    <a:gd name="T36" fmla="*/ 44 w 52"/>
                    <a:gd name="T37" fmla="*/ 46 h 54"/>
                    <a:gd name="T38" fmla="*/ 50 w 52"/>
                    <a:gd name="T39" fmla="*/ 38 h 54"/>
                    <a:gd name="T40" fmla="*/ 52 w 52"/>
                    <a:gd name="T41" fmla="*/ 28 h 54"/>
                    <a:gd name="T42" fmla="*/ 52 w 52"/>
                    <a:gd name="T43" fmla="*/ 2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54">
                      <a:moveTo>
                        <a:pt x="52" y="28"/>
                      </a:moveTo>
                      <a:lnTo>
                        <a:pt x="52" y="28"/>
                      </a:lnTo>
                      <a:lnTo>
                        <a:pt x="50" y="18"/>
                      </a:lnTo>
                      <a:lnTo>
                        <a:pt x="44" y="8"/>
                      </a:lnTo>
                      <a:lnTo>
                        <a:pt x="36" y="2"/>
                      </a:lnTo>
                      <a:lnTo>
                        <a:pt x="26" y="0"/>
                      </a:lnTo>
                      <a:lnTo>
                        <a:pt x="26" y="0"/>
                      </a:lnTo>
                      <a:lnTo>
                        <a:pt x="16" y="2"/>
                      </a:lnTo>
                      <a:lnTo>
                        <a:pt x="8" y="8"/>
                      </a:lnTo>
                      <a:lnTo>
                        <a:pt x="2" y="18"/>
                      </a:lnTo>
                      <a:lnTo>
                        <a:pt x="0" y="28"/>
                      </a:lnTo>
                      <a:lnTo>
                        <a:pt x="0" y="28"/>
                      </a:lnTo>
                      <a:lnTo>
                        <a:pt x="2" y="38"/>
                      </a:lnTo>
                      <a:lnTo>
                        <a:pt x="8" y="46"/>
                      </a:lnTo>
                      <a:lnTo>
                        <a:pt x="16" y="52"/>
                      </a:lnTo>
                      <a:lnTo>
                        <a:pt x="26" y="54"/>
                      </a:lnTo>
                      <a:lnTo>
                        <a:pt x="26" y="54"/>
                      </a:lnTo>
                      <a:lnTo>
                        <a:pt x="36" y="52"/>
                      </a:lnTo>
                      <a:lnTo>
                        <a:pt x="44" y="46"/>
                      </a:lnTo>
                      <a:lnTo>
                        <a:pt x="50" y="38"/>
                      </a:lnTo>
                      <a:lnTo>
                        <a:pt x="52" y="28"/>
                      </a:lnTo>
                      <a:lnTo>
                        <a:pt x="52" y="28"/>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4" name="Freeform 21"/>
                <p:cNvSpPr>
                  <a:spLocks/>
                </p:cNvSpPr>
                <p:nvPr/>
              </p:nvSpPr>
              <p:spPr bwMode="auto">
                <a:xfrm>
                  <a:off x="398" y="1910"/>
                  <a:ext cx="36" cy="36"/>
                </a:xfrm>
                <a:custGeom>
                  <a:avLst/>
                  <a:gdLst>
                    <a:gd name="T0" fmla="*/ 36 w 36"/>
                    <a:gd name="T1" fmla="*/ 18 h 36"/>
                    <a:gd name="T2" fmla="*/ 36 w 36"/>
                    <a:gd name="T3" fmla="*/ 18 h 36"/>
                    <a:gd name="T4" fmla="*/ 34 w 36"/>
                    <a:gd name="T5" fmla="*/ 10 h 36"/>
                    <a:gd name="T6" fmla="*/ 30 w 36"/>
                    <a:gd name="T7" fmla="*/ 4 h 36"/>
                    <a:gd name="T8" fmla="*/ 24 w 36"/>
                    <a:gd name="T9" fmla="*/ 0 h 36"/>
                    <a:gd name="T10" fmla="*/ 18 w 36"/>
                    <a:gd name="T11" fmla="*/ 0 h 36"/>
                    <a:gd name="T12" fmla="*/ 18 w 36"/>
                    <a:gd name="T13" fmla="*/ 0 h 36"/>
                    <a:gd name="T14" fmla="*/ 12 w 36"/>
                    <a:gd name="T15" fmla="*/ 0 h 36"/>
                    <a:gd name="T16" fmla="*/ 6 w 36"/>
                    <a:gd name="T17" fmla="*/ 4 h 36"/>
                    <a:gd name="T18" fmla="*/ 2 w 36"/>
                    <a:gd name="T19" fmla="*/ 10 h 36"/>
                    <a:gd name="T20" fmla="*/ 0 w 36"/>
                    <a:gd name="T21" fmla="*/ 18 h 36"/>
                    <a:gd name="T22" fmla="*/ 0 w 36"/>
                    <a:gd name="T23" fmla="*/ 18 h 36"/>
                    <a:gd name="T24" fmla="*/ 2 w 36"/>
                    <a:gd name="T25" fmla="*/ 24 h 36"/>
                    <a:gd name="T26" fmla="*/ 6 w 36"/>
                    <a:gd name="T27" fmla="*/ 30 h 36"/>
                    <a:gd name="T28" fmla="*/ 12 w 36"/>
                    <a:gd name="T29" fmla="*/ 34 h 36"/>
                    <a:gd name="T30" fmla="*/ 18 w 36"/>
                    <a:gd name="T31" fmla="*/ 36 h 36"/>
                    <a:gd name="T32" fmla="*/ 18 w 36"/>
                    <a:gd name="T33" fmla="*/ 36 h 36"/>
                    <a:gd name="T34" fmla="*/ 24 w 36"/>
                    <a:gd name="T35" fmla="*/ 34 h 36"/>
                    <a:gd name="T36" fmla="*/ 30 w 36"/>
                    <a:gd name="T37" fmla="*/ 30 h 36"/>
                    <a:gd name="T38" fmla="*/ 34 w 36"/>
                    <a:gd name="T39" fmla="*/ 24 h 36"/>
                    <a:gd name="T40" fmla="*/ 36 w 36"/>
                    <a:gd name="T41" fmla="*/ 18 h 36"/>
                    <a:gd name="T42" fmla="*/ 36 w 36"/>
                    <a:gd name="T43"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36" y="18"/>
                      </a:moveTo>
                      <a:lnTo>
                        <a:pt x="36" y="18"/>
                      </a:lnTo>
                      <a:lnTo>
                        <a:pt x="34" y="10"/>
                      </a:lnTo>
                      <a:lnTo>
                        <a:pt x="30" y="4"/>
                      </a:lnTo>
                      <a:lnTo>
                        <a:pt x="24" y="0"/>
                      </a:lnTo>
                      <a:lnTo>
                        <a:pt x="18" y="0"/>
                      </a:lnTo>
                      <a:lnTo>
                        <a:pt x="18" y="0"/>
                      </a:lnTo>
                      <a:lnTo>
                        <a:pt x="12" y="0"/>
                      </a:lnTo>
                      <a:lnTo>
                        <a:pt x="6" y="4"/>
                      </a:lnTo>
                      <a:lnTo>
                        <a:pt x="2" y="10"/>
                      </a:lnTo>
                      <a:lnTo>
                        <a:pt x="0" y="18"/>
                      </a:lnTo>
                      <a:lnTo>
                        <a:pt x="0" y="18"/>
                      </a:lnTo>
                      <a:lnTo>
                        <a:pt x="2" y="24"/>
                      </a:lnTo>
                      <a:lnTo>
                        <a:pt x="6" y="30"/>
                      </a:lnTo>
                      <a:lnTo>
                        <a:pt x="12" y="34"/>
                      </a:lnTo>
                      <a:lnTo>
                        <a:pt x="18" y="36"/>
                      </a:lnTo>
                      <a:lnTo>
                        <a:pt x="18" y="36"/>
                      </a:lnTo>
                      <a:lnTo>
                        <a:pt x="24" y="34"/>
                      </a:lnTo>
                      <a:lnTo>
                        <a:pt x="30" y="30"/>
                      </a:lnTo>
                      <a:lnTo>
                        <a:pt x="34" y="24"/>
                      </a:lnTo>
                      <a:lnTo>
                        <a:pt x="36" y="18"/>
                      </a:lnTo>
                      <a:lnTo>
                        <a:pt x="36" y="18"/>
                      </a:lnTo>
                      <a:close/>
                    </a:path>
                  </a:pathLst>
                </a:custGeom>
                <a:solidFill>
                  <a:srgbClr val="33A0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5" name="Freeform 22"/>
                <p:cNvSpPr>
                  <a:spLocks noEditPoints="1"/>
                </p:cNvSpPr>
                <p:nvPr/>
              </p:nvSpPr>
              <p:spPr bwMode="auto">
                <a:xfrm>
                  <a:off x="394" y="1906"/>
                  <a:ext cx="44" cy="44"/>
                </a:xfrm>
                <a:custGeom>
                  <a:avLst/>
                  <a:gdLst>
                    <a:gd name="T0" fmla="*/ 8 w 44"/>
                    <a:gd name="T1" fmla="*/ 22 h 44"/>
                    <a:gd name="T2" fmla="*/ 8 w 44"/>
                    <a:gd name="T3" fmla="*/ 22 h 44"/>
                    <a:gd name="T4" fmla="*/ 10 w 44"/>
                    <a:gd name="T5" fmla="*/ 16 h 44"/>
                    <a:gd name="T6" fmla="*/ 12 w 44"/>
                    <a:gd name="T7" fmla="*/ 12 h 44"/>
                    <a:gd name="T8" fmla="*/ 16 w 44"/>
                    <a:gd name="T9" fmla="*/ 8 h 44"/>
                    <a:gd name="T10" fmla="*/ 22 w 44"/>
                    <a:gd name="T11" fmla="*/ 8 h 44"/>
                    <a:gd name="T12" fmla="*/ 22 w 44"/>
                    <a:gd name="T13" fmla="*/ 8 h 44"/>
                    <a:gd name="T14" fmla="*/ 28 w 44"/>
                    <a:gd name="T15" fmla="*/ 8 h 44"/>
                    <a:gd name="T16" fmla="*/ 32 w 44"/>
                    <a:gd name="T17" fmla="*/ 12 h 44"/>
                    <a:gd name="T18" fmla="*/ 34 w 44"/>
                    <a:gd name="T19" fmla="*/ 16 h 44"/>
                    <a:gd name="T20" fmla="*/ 36 w 44"/>
                    <a:gd name="T21" fmla="*/ 22 h 44"/>
                    <a:gd name="T22" fmla="*/ 36 w 44"/>
                    <a:gd name="T23" fmla="*/ 22 h 44"/>
                    <a:gd name="T24" fmla="*/ 34 w 44"/>
                    <a:gd name="T25" fmla="*/ 26 h 44"/>
                    <a:gd name="T26" fmla="*/ 32 w 44"/>
                    <a:gd name="T27" fmla="*/ 32 h 44"/>
                    <a:gd name="T28" fmla="*/ 28 w 44"/>
                    <a:gd name="T29" fmla="*/ 34 h 44"/>
                    <a:gd name="T30" fmla="*/ 22 w 44"/>
                    <a:gd name="T31" fmla="*/ 36 h 44"/>
                    <a:gd name="T32" fmla="*/ 22 w 44"/>
                    <a:gd name="T33" fmla="*/ 36 h 44"/>
                    <a:gd name="T34" fmla="*/ 16 w 44"/>
                    <a:gd name="T35" fmla="*/ 34 h 44"/>
                    <a:gd name="T36" fmla="*/ 12 w 44"/>
                    <a:gd name="T37" fmla="*/ 32 h 44"/>
                    <a:gd name="T38" fmla="*/ 10 w 44"/>
                    <a:gd name="T39" fmla="*/ 26 h 44"/>
                    <a:gd name="T40" fmla="*/ 8 w 44"/>
                    <a:gd name="T41" fmla="*/ 22 h 44"/>
                    <a:gd name="T42" fmla="*/ 8 w 44"/>
                    <a:gd name="T43" fmla="*/ 22 h 44"/>
                    <a:gd name="T44" fmla="*/ 0 w 44"/>
                    <a:gd name="T45" fmla="*/ 22 h 44"/>
                    <a:gd name="T46" fmla="*/ 0 w 44"/>
                    <a:gd name="T47" fmla="*/ 22 h 44"/>
                    <a:gd name="T48" fmla="*/ 2 w 44"/>
                    <a:gd name="T49" fmla="*/ 30 h 44"/>
                    <a:gd name="T50" fmla="*/ 8 w 44"/>
                    <a:gd name="T51" fmla="*/ 38 h 44"/>
                    <a:gd name="T52" fmla="*/ 14 w 44"/>
                    <a:gd name="T53" fmla="*/ 42 h 44"/>
                    <a:gd name="T54" fmla="*/ 22 w 44"/>
                    <a:gd name="T55" fmla="*/ 44 h 44"/>
                    <a:gd name="T56" fmla="*/ 22 w 44"/>
                    <a:gd name="T57" fmla="*/ 44 h 44"/>
                    <a:gd name="T58" fmla="*/ 30 w 44"/>
                    <a:gd name="T59" fmla="*/ 42 h 44"/>
                    <a:gd name="T60" fmla="*/ 38 w 44"/>
                    <a:gd name="T61" fmla="*/ 38 h 44"/>
                    <a:gd name="T62" fmla="*/ 42 w 44"/>
                    <a:gd name="T63" fmla="*/ 30 h 44"/>
                    <a:gd name="T64" fmla="*/ 44 w 44"/>
                    <a:gd name="T65" fmla="*/ 22 h 44"/>
                    <a:gd name="T66" fmla="*/ 44 w 44"/>
                    <a:gd name="T67" fmla="*/ 22 h 44"/>
                    <a:gd name="T68" fmla="*/ 42 w 44"/>
                    <a:gd name="T69" fmla="*/ 14 h 44"/>
                    <a:gd name="T70" fmla="*/ 38 w 44"/>
                    <a:gd name="T71" fmla="*/ 6 h 44"/>
                    <a:gd name="T72" fmla="*/ 30 w 44"/>
                    <a:gd name="T73" fmla="*/ 2 h 44"/>
                    <a:gd name="T74" fmla="*/ 22 w 44"/>
                    <a:gd name="T75" fmla="*/ 0 h 44"/>
                    <a:gd name="T76" fmla="*/ 22 w 44"/>
                    <a:gd name="T77" fmla="*/ 0 h 44"/>
                    <a:gd name="T78" fmla="*/ 14 w 44"/>
                    <a:gd name="T79" fmla="*/ 2 h 44"/>
                    <a:gd name="T80" fmla="*/ 8 w 44"/>
                    <a:gd name="T81" fmla="*/ 6 h 44"/>
                    <a:gd name="T82" fmla="*/ 2 w 44"/>
                    <a:gd name="T83" fmla="*/ 14 h 44"/>
                    <a:gd name="T84" fmla="*/ 0 w 44"/>
                    <a:gd name="T85" fmla="*/ 22 h 44"/>
                    <a:gd name="T86" fmla="*/ 0 w 44"/>
                    <a:gd name="T8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 h="44">
                      <a:moveTo>
                        <a:pt x="8" y="22"/>
                      </a:moveTo>
                      <a:lnTo>
                        <a:pt x="8" y="22"/>
                      </a:lnTo>
                      <a:lnTo>
                        <a:pt x="10" y="16"/>
                      </a:lnTo>
                      <a:lnTo>
                        <a:pt x="12" y="12"/>
                      </a:lnTo>
                      <a:lnTo>
                        <a:pt x="16" y="8"/>
                      </a:lnTo>
                      <a:lnTo>
                        <a:pt x="22" y="8"/>
                      </a:lnTo>
                      <a:lnTo>
                        <a:pt x="22" y="8"/>
                      </a:lnTo>
                      <a:lnTo>
                        <a:pt x="28" y="8"/>
                      </a:lnTo>
                      <a:lnTo>
                        <a:pt x="32" y="12"/>
                      </a:lnTo>
                      <a:lnTo>
                        <a:pt x="34" y="16"/>
                      </a:lnTo>
                      <a:lnTo>
                        <a:pt x="36" y="22"/>
                      </a:lnTo>
                      <a:lnTo>
                        <a:pt x="36" y="22"/>
                      </a:lnTo>
                      <a:lnTo>
                        <a:pt x="34" y="26"/>
                      </a:lnTo>
                      <a:lnTo>
                        <a:pt x="32" y="32"/>
                      </a:lnTo>
                      <a:lnTo>
                        <a:pt x="28" y="34"/>
                      </a:lnTo>
                      <a:lnTo>
                        <a:pt x="22" y="36"/>
                      </a:lnTo>
                      <a:lnTo>
                        <a:pt x="22" y="36"/>
                      </a:lnTo>
                      <a:lnTo>
                        <a:pt x="16" y="34"/>
                      </a:lnTo>
                      <a:lnTo>
                        <a:pt x="12" y="32"/>
                      </a:lnTo>
                      <a:lnTo>
                        <a:pt x="10" y="26"/>
                      </a:lnTo>
                      <a:lnTo>
                        <a:pt x="8" y="22"/>
                      </a:lnTo>
                      <a:lnTo>
                        <a:pt x="8" y="22"/>
                      </a:lnTo>
                      <a:close/>
                      <a:moveTo>
                        <a:pt x="0" y="22"/>
                      </a:moveTo>
                      <a:lnTo>
                        <a:pt x="0" y="22"/>
                      </a:lnTo>
                      <a:lnTo>
                        <a:pt x="2" y="30"/>
                      </a:lnTo>
                      <a:lnTo>
                        <a:pt x="8" y="38"/>
                      </a:lnTo>
                      <a:lnTo>
                        <a:pt x="14" y="42"/>
                      </a:lnTo>
                      <a:lnTo>
                        <a:pt x="22" y="44"/>
                      </a:lnTo>
                      <a:lnTo>
                        <a:pt x="22" y="44"/>
                      </a:lnTo>
                      <a:lnTo>
                        <a:pt x="30" y="42"/>
                      </a:lnTo>
                      <a:lnTo>
                        <a:pt x="38" y="38"/>
                      </a:lnTo>
                      <a:lnTo>
                        <a:pt x="42" y="30"/>
                      </a:lnTo>
                      <a:lnTo>
                        <a:pt x="44" y="22"/>
                      </a:lnTo>
                      <a:lnTo>
                        <a:pt x="44" y="22"/>
                      </a:lnTo>
                      <a:lnTo>
                        <a:pt x="42" y="14"/>
                      </a:lnTo>
                      <a:lnTo>
                        <a:pt x="38" y="6"/>
                      </a:lnTo>
                      <a:lnTo>
                        <a:pt x="30" y="2"/>
                      </a:lnTo>
                      <a:lnTo>
                        <a:pt x="22" y="0"/>
                      </a:lnTo>
                      <a:lnTo>
                        <a:pt x="22" y="0"/>
                      </a:lnTo>
                      <a:lnTo>
                        <a:pt x="14" y="2"/>
                      </a:lnTo>
                      <a:lnTo>
                        <a:pt x="8" y="6"/>
                      </a:lnTo>
                      <a:lnTo>
                        <a:pt x="2" y="14"/>
                      </a:lnTo>
                      <a:lnTo>
                        <a:pt x="0" y="22"/>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6" name="Freeform 23"/>
                <p:cNvSpPr>
                  <a:spLocks/>
                </p:cNvSpPr>
                <p:nvPr/>
              </p:nvSpPr>
              <p:spPr bwMode="auto">
                <a:xfrm>
                  <a:off x="390" y="1964"/>
                  <a:ext cx="52" cy="54"/>
                </a:xfrm>
                <a:custGeom>
                  <a:avLst/>
                  <a:gdLst>
                    <a:gd name="T0" fmla="*/ 52 w 52"/>
                    <a:gd name="T1" fmla="*/ 28 h 54"/>
                    <a:gd name="T2" fmla="*/ 52 w 52"/>
                    <a:gd name="T3" fmla="*/ 28 h 54"/>
                    <a:gd name="T4" fmla="*/ 50 w 52"/>
                    <a:gd name="T5" fmla="*/ 18 h 54"/>
                    <a:gd name="T6" fmla="*/ 44 w 52"/>
                    <a:gd name="T7" fmla="*/ 8 h 54"/>
                    <a:gd name="T8" fmla="*/ 36 w 52"/>
                    <a:gd name="T9" fmla="*/ 2 h 54"/>
                    <a:gd name="T10" fmla="*/ 26 w 52"/>
                    <a:gd name="T11" fmla="*/ 0 h 54"/>
                    <a:gd name="T12" fmla="*/ 26 w 52"/>
                    <a:gd name="T13" fmla="*/ 0 h 54"/>
                    <a:gd name="T14" fmla="*/ 16 w 52"/>
                    <a:gd name="T15" fmla="*/ 2 h 54"/>
                    <a:gd name="T16" fmla="*/ 8 w 52"/>
                    <a:gd name="T17" fmla="*/ 8 h 54"/>
                    <a:gd name="T18" fmla="*/ 2 w 52"/>
                    <a:gd name="T19" fmla="*/ 18 h 54"/>
                    <a:gd name="T20" fmla="*/ 0 w 52"/>
                    <a:gd name="T21" fmla="*/ 28 h 54"/>
                    <a:gd name="T22" fmla="*/ 0 w 52"/>
                    <a:gd name="T23" fmla="*/ 28 h 54"/>
                    <a:gd name="T24" fmla="*/ 2 w 52"/>
                    <a:gd name="T25" fmla="*/ 38 h 54"/>
                    <a:gd name="T26" fmla="*/ 8 w 52"/>
                    <a:gd name="T27" fmla="*/ 46 h 54"/>
                    <a:gd name="T28" fmla="*/ 16 w 52"/>
                    <a:gd name="T29" fmla="*/ 52 h 54"/>
                    <a:gd name="T30" fmla="*/ 26 w 52"/>
                    <a:gd name="T31" fmla="*/ 54 h 54"/>
                    <a:gd name="T32" fmla="*/ 26 w 52"/>
                    <a:gd name="T33" fmla="*/ 54 h 54"/>
                    <a:gd name="T34" fmla="*/ 36 w 52"/>
                    <a:gd name="T35" fmla="*/ 52 h 54"/>
                    <a:gd name="T36" fmla="*/ 44 w 52"/>
                    <a:gd name="T37" fmla="*/ 46 h 54"/>
                    <a:gd name="T38" fmla="*/ 50 w 52"/>
                    <a:gd name="T39" fmla="*/ 38 h 54"/>
                    <a:gd name="T40" fmla="*/ 52 w 52"/>
                    <a:gd name="T41" fmla="*/ 28 h 54"/>
                    <a:gd name="T42" fmla="*/ 52 w 52"/>
                    <a:gd name="T43" fmla="*/ 2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54">
                      <a:moveTo>
                        <a:pt x="52" y="28"/>
                      </a:moveTo>
                      <a:lnTo>
                        <a:pt x="52" y="28"/>
                      </a:lnTo>
                      <a:lnTo>
                        <a:pt x="50" y="18"/>
                      </a:lnTo>
                      <a:lnTo>
                        <a:pt x="44" y="8"/>
                      </a:lnTo>
                      <a:lnTo>
                        <a:pt x="36" y="2"/>
                      </a:lnTo>
                      <a:lnTo>
                        <a:pt x="26" y="0"/>
                      </a:lnTo>
                      <a:lnTo>
                        <a:pt x="26" y="0"/>
                      </a:lnTo>
                      <a:lnTo>
                        <a:pt x="16" y="2"/>
                      </a:lnTo>
                      <a:lnTo>
                        <a:pt x="8" y="8"/>
                      </a:lnTo>
                      <a:lnTo>
                        <a:pt x="2" y="18"/>
                      </a:lnTo>
                      <a:lnTo>
                        <a:pt x="0" y="28"/>
                      </a:lnTo>
                      <a:lnTo>
                        <a:pt x="0" y="28"/>
                      </a:lnTo>
                      <a:lnTo>
                        <a:pt x="2" y="38"/>
                      </a:lnTo>
                      <a:lnTo>
                        <a:pt x="8" y="46"/>
                      </a:lnTo>
                      <a:lnTo>
                        <a:pt x="16" y="52"/>
                      </a:lnTo>
                      <a:lnTo>
                        <a:pt x="26" y="54"/>
                      </a:lnTo>
                      <a:lnTo>
                        <a:pt x="26" y="54"/>
                      </a:lnTo>
                      <a:lnTo>
                        <a:pt x="36" y="52"/>
                      </a:lnTo>
                      <a:lnTo>
                        <a:pt x="44" y="46"/>
                      </a:lnTo>
                      <a:lnTo>
                        <a:pt x="50" y="38"/>
                      </a:lnTo>
                      <a:lnTo>
                        <a:pt x="52" y="28"/>
                      </a:lnTo>
                      <a:lnTo>
                        <a:pt x="52" y="28"/>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7" name="Freeform 24"/>
                <p:cNvSpPr>
                  <a:spLocks/>
                </p:cNvSpPr>
                <p:nvPr/>
              </p:nvSpPr>
              <p:spPr bwMode="auto">
                <a:xfrm>
                  <a:off x="398" y="1974"/>
                  <a:ext cx="36" cy="36"/>
                </a:xfrm>
                <a:custGeom>
                  <a:avLst/>
                  <a:gdLst>
                    <a:gd name="T0" fmla="*/ 36 w 36"/>
                    <a:gd name="T1" fmla="*/ 18 h 36"/>
                    <a:gd name="T2" fmla="*/ 36 w 36"/>
                    <a:gd name="T3" fmla="*/ 18 h 36"/>
                    <a:gd name="T4" fmla="*/ 34 w 36"/>
                    <a:gd name="T5" fmla="*/ 10 h 36"/>
                    <a:gd name="T6" fmla="*/ 30 w 36"/>
                    <a:gd name="T7" fmla="*/ 4 h 36"/>
                    <a:gd name="T8" fmla="*/ 24 w 36"/>
                    <a:gd name="T9" fmla="*/ 0 h 36"/>
                    <a:gd name="T10" fmla="*/ 18 w 36"/>
                    <a:gd name="T11" fmla="*/ 0 h 36"/>
                    <a:gd name="T12" fmla="*/ 18 w 36"/>
                    <a:gd name="T13" fmla="*/ 0 h 36"/>
                    <a:gd name="T14" fmla="*/ 12 w 36"/>
                    <a:gd name="T15" fmla="*/ 0 h 36"/>
                    <a:gd name="T16" fmla="*/ 6 w 36"/>
                    <a:gd name="T17" fmla="*/ 4 h 36"/>
                    <a:gd name="T18" fmla="*/ 2 w 36"/>
                    <a:gd name="T19" fmla="*/ 10 h 36"/>
                    <a:gd name="T20" fmla="*/ 0 w 36"/>
                    <a:gd name="T21" fmla="*/ 18 h 36"/>
                    <a:gd name="T22" fmla="*/ 0 w 36"/>
                    <a:gd name="T23" fmla="*/ 18 h 36"/>
                    <a:gd name="T24" fmla="*/ 2 w 36"/>
                    <a:gd name="T25" fmla="*/ 24 h 36"/>
                    <a:gd name="T26" fmla="*/ 6 w 36"/>
                    <a:gd name="T27" fmla="*/ 30 h 36"/>
                    <a:gd name="T28" fmla="*/ 12 w 36"/>
                    <a:gd name="T29" fmla="*/ 34 h 36"/>
                    <a:gd name="T30" fmla="*/ 18 w 36"/>
                    <a:gd name="T31" fmla="*/ 36 h 36"/>
                    <a:gd name="T32" fmla="*/ 18 w 36"/>
                    <a:gd name="T33" fmla="*/ 36 h 36"/>
                    <a:gd name="T34" fmla="*/ 24 w 36"/>
                    <a:gd name="T35" fmla="*/ 34 h 36"/>
                    <a:gd name="T36" fmla="*/ 30 w 36"/>
                    <a:gd name="T37" fmla="*/ 30 h 36"/>
                    <a:gd name="T38" fmla="*/ 34 w 36"/>
                    <a:gd name="T39" fmla="*/ 24 h 36"/>
                    <a:gd name="T40" fmla="*/ 36 w 36"/>
                    <a:gd name="T41" fmla="*/ 18 h 36"/>
                    <a:gd name="T42" fmla="*/ 36 w 36"/>
                    <a:gd name="T43"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 h="36">
                      <a:moveTo>
                        <a:pt x="36" y="18"/>
                      </a:moveTo>
                      <a:lnTo>
                        <a:pt x="36" y="18"/>
                      </a:lnTo>
                      <a:lnTo>
                        <a:pt x="34" y="10"/>
                      </a:lnTo>
                      <a:lnTo>
                        <a:pt x="30" y="4"/>
                      </a:lnTo>
                      <a:lnTo>
                        <a:pt x="24" y="0"/>
                      </a:lnTo>
                      <a:lnTo>
                        <a:pt x="18" y="0"/>
                      </a:lnTo>
                      <a:lnTo>
                        <a:pt x="18" y="0"/>
                      </a:lnTo>
                      <a:lnTo>
                        <a:pt x="12" y="0"/>
                      </a:lnTo>
                      <a:lnTo>
                        <a:pt x="6" y="4"/>
                      </a:lnTo>
                      <a:lnTo>
                        <a:pt x="2" y="10"/>
                      </a:lnTo>
                      <a:lnTo>
                        <a:pt x="0" y="18"/>
                      </a:lnTo>
                      <a:lnTo>
                        <a:pt x="0" y="18"/>
                      </a:lnTo>
                      <a:lnTo>
                        <a:pt x="2" y="24"/>
                      </a:lnTo>
                      <a:lnTo>
                        <a:pt x="6" y="30"/>
                      </a:lnTo>
                      <a:lnTo>
                        <a:pt x="12" y="34"/>
                      </a:lnTo>
                      <a:lnTo>
                        <a:pt x="18" y="36"/>
                      </a:lnTo>
                      <a:lnTo>
                        <a:pt x="18" y="36"/>
                      </a:lnTo>
                      <a:lnTo>
                        <a:pt x="24" y="34"/>
                      </a:lnTo>
                      <a:lnTo>
                        <a:pt x="30" y="30"/>
                      </a:lnTo>
                      <a:lnTo>
                        <a:pt x="34" y="24"/>
                      </a:lnTo>
                      <a:lnTo>
                        <a:pt x="36" y="18"/>
                      </a:lnTo>
                      <a:lnTo>
                        <a:pt x="36" y="1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8" name="Freeform 25"/>
                <p:cNvSpPr>
                  <a:spLocks noEditPoints="1"/>
                </p:cNvSpPr>
                <p:nvPr/>
              </p:nvSpPr>
              <p:spPr bwMode="auto">
                <a:xfrm>
                  <a:off x="394" y="1970"/>
                  <a:ext cx="44" cy="44"/>
                </a:xfrm>
                <a:custGeom>
                  <a:avLst/>
                  <a:gdLst>
                    <a:gd name="T0" fmla="*/ 8 w 44"/>
                    <a:gd name="T1" fmla="*/ 22 h 44"/>
                    <a:gd name="T2" fmla="*/ 8 w 44"/>
                    <a:gd name="T3" fmla="*/ 22 h 44"/>
                    <a:gd name="T4" fmla="*/ 10 w 44"/>
                    <a:gd name="T5" fmla="*/ 16 h 44"/>
                    <a:gd name="T6" fmla="*/ 12 w 44"/>
                    <a:gd name="T7" fmla="*/ 12 h 44"/>
                    <a:gd name="T8" fmla="*/ 16 w 44"/>
                    <a:gd name="T9" fmla="*/ 8 h 44"/>
                    <a:gd name="T10" fmla="*/ 22 w 44"/>
                    <a:gd name="T11" fmla="*/ 8 h 44"/>
                    <a:gd name="T12" fmla="*/ 22 w 44"/>
                    <a:gd name="T13" fmla="*/ 8 h 44"/>
                    <a:gd name="T14" fmla="*/ 28 w 44"/>
                    <a:gd name="T15" fmla="*/ 8 h 44"/>
                    <a:gd name="T16" fmla="*/ 32 w 44"/>
                    <a:gd name="T17" fmla="*/ 12 h 44"/>
                    <a:gd name="T18" fmla="*/ 34 w 44"/>
                    <a:gd name="T19" fmla="*/ 16 h 44"/>
                    <a:gd name="T20" fmla="*/ 36 w 44"/>
                    <a:gd name="T21" fmla="*/ 22 h 44"/>
                    <a:gd name="T22" fmla="*/ 36 w 44"/>
                    <a:gd name="T23" fmla="*/ 22 h 44"/>
                    <a:gd name="T24" fmla="*/ 34 w 44"/>
                    <a:gd name="T25" fmla="*/ 26 h 44"/>
                    <a:gd name="T26" fmla="*/ 32 w 44"/>
                    <a:gd name="T27" fmla="*/ 32 h 44"/>
                    <a:gd name="T28" fmla="*/ 28 w 44"/>
                    <a:gd name="T29" fmla="*/ 34 h 44"/>
                    <a:gd name="T30" fmla="*/ 22 w 44"/>
                    <a:gd name="T31" fmla="*/ 36 h 44"/>
                    <a:gd name="T32" fmla="*/ 22 w 44"/>
                    <a:gd name="T33" fmla="*/ 36 h 44"/>
                    <a:gd name="T34" fmla="*/ 16 w 44"/>
                    <a:gd name="T35" fmla="*/ 34 h 44"/>
                    <a:gd name="T36" fmla="*/ 12 w 44"/>
                    <a:gd name="T37" fmla="*/ 32 h 44"/>
                    <a:gd name="T38" fmla="*/ 10 w 44"/>
                    <a:gd name="T39" fmla="*/ 26 h 44"/>
                    <a:gd name="T40" fmla="*/ 8 w 44"/>
                    <a:gd name="T41" fmla="*/ 22 h 44"/>
                    <a:gd name="T42" fmla="*/ 8 w 44"/>
                    <a:gd name="T43" fmla="*/ 22 h 44"/>
                    <a:gd name="T44" fmla="*/ 0 w 44"/>
                    <a:gd name="T45" fmla="*/ 22 h 44"/>
                    <a:gd name="T46" fmla="*/ 0 w 44"/>
                    <a:gd name="T47" fmla="*/ 22 h 44"/>
                    <a:gd name="T48" fmla="*/ 2 w 44"/>
                    <a:gd name="T49" fmla="*/ 30 h 44"/>
                    <a:gd name="T50" fmla="*/ 8 w 44"/>
                    <a:gd name="T51" fmla="*/ 38 h 44"/>
                    <a:gd name="T52" fmla="*/ 14 w 44"/>
                    <a:gd name="T53" fmla="*/ 42 h 44"/>
                    <a:gd name="T54" fmla="*/ 22 w 44"/>
                    <a:gd name="T55" fmla="*/ 44 h 44"/>
                    <a:gd name="T56" fmla="*/ 22 w 44"/>
                    <a:gd name="T57" fmla="*/ 44 h 44"/>
                    <a:gd name="T58" fmla="*/ 30 w 44"/>
                    <a:gd name="T59" fmla="*/ 42 h 44"/>
                    <a:gd name="T60" fmla="*/ 38 w 44"/>
                    <a:gd name="T61" fmla="*/ 38 h 44"/>
                    <a:gd name="T62" fmla="*/ 42 w 44"/>
                    <a:gd name="T63" fmla="*/ 30 h 44"/>
                    <a:gd name="T64" fmla="*/ 44 w 44"/>
                    <a:gd name="T65" fmla="*/ 22 h 44"/>
                    <a:gd name="T66" fmla="*/ 44 w 44"/>
                    <a:gd name="T67" fmla="*/ 22 h 44"/>
                    <a:gd name="T68" fmla="*/ 42 w 44"/>
                    <a:gd name="T69" fmla="*/ 14 h 44"/>
                    <a:gd name="T70" fmla="*/ 38 w 44"/>
                    <a:gd name="T71" fmla="*/ 6 h 44"/>
                    <a:gd name="T72" fmla="*/ 30 w 44"/>
                    <a:gd name="T73" fmla="*/ 2 h 44"/>
                    <a:gd name="T74" fmla="*/ 22 w 44"/>
                    <a:gd name="T75" fmla="*/ 0 h 44"/>
                    <a:gd name="T76" fmla="*/ 22 w 44"/>
                    <a:gd name="T77" fmla="*/ 0 h 44"/>
                    <a:gd name="T78" fmla="*/ 14 w 44"/>
                    <a:gd name="T79" fmla="*/ 2 h 44"/>
                    <a:gd name="T80" fmla="*/ 8 w 44"/>
                    <a:gd name="T81" fmla="*/ 6 h 44"/>
                    <a:gd name="T82" fmla="*/ 2 w 44"/>
                    <a:gd name="T83" fmla="*/ 14 h 44"/>
                    <a:gd name="T84" fmla="*/ 0 w 44"/>
                    <a:gd name="T85" fmla="*/ 22 h 44"/>
                    <a:gd name="T86" fmla="*/ 0 w 44"/>
                    <a:gd name="T87"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 h="44">
                      <a:moveTo>
                        <a:pt x="8" y="22"/>
                      </a:moveTo>
                      <a:lnTo>
                        <a:pt x="8" y="22"/>
                      </a:lnTo>
                      <a:lnTo>
                        <a:pt x="10" y="16"/>
                      </a:lnTo>
                      <a:lnTo>
                        <a:pt x="12" y="12"/>
                      </a:lnTo>
                      <a:lnTo>
                        <a:pt x="16" y="8"/>
                      </a:lnTo>
                      <a:lnTo>
                        <a:pt x="22" y="8"/>
                      </a:lnTo>
                      <a:lnTo>
                        <a:pt x="22" y="8"/>
                      </a:lnTo>
                      <a:lnTo>
                        <a:pt x="28" y="8"/>
                      </a:lnTo>
                      <a:lnTo>
                        <a:pt x="32" y="12"/>
                      </a:lnTo>
                      <a:lnTo>
                        <a:pt x="34" y="16"/>
                      </a:lnTo>
                      <a:lnTo>
                        <a:pt x="36" y="22"/>
                      </a:lnTo>
                      <a:lnTo>
                        <a:pt x="36" y="22"/>
                      </a:lnTo>
                      <a:lnTo>
                        <a:pt x="34" y="26"/>
                      </a:lnTo>
                      <a:lnTo>
                        <a:pt x="32" y="32"/>
                      </a:lnTo>
                      <a:lnTo>
                        <a:pt x="28" y="34"/>
                      </a:lnTo>
                      <a:lnTo>
                        <a:pt x="22" y="36"/>
                      </a:lnTo>
                      <a:lnTo>
                        <a:pt x="22" y="36"/>
                      </a:lnTo>
                      <a:lnTo>
                        <a:pt x="16" y="34"/>
                      </a:lnTo>
                      <a:lnTo>
                        <a:pt x="12" y="32"/>
                      </a:lnTo>
                      <a:lnTo>
                        <a:pt x="10" y="26"/>
                      </a:lnTo>
                      <a:lnTo>
                        <a:pt x="8" y="22"/>
                      </a:lnTo>
                      <a:lnTo>
                        <a:pt x="8" y="22"/>
                      </a:lnTo>
                      <a:close/>
                      <a:moveTo>
                        <a:pt x="0" y="22"/>
                      </a:moveTo>
                      <a:lnTo>
                        <a:pt x="0" y="22"/>
                      </a:lnTo>
                      <a:lnTo>
                        <a:pt x="2" y="30"/>
                      </a:lnTo>
                      <a:lnTo>
                        <a:pt x="8" y="38"/>
                      </a:lnTo>
                      <a:lnTo>
                        <a:pt x="14" y="42"/>
                      </a:lnTo>
                      <a:lnTo>
                        <a:pt x="22" y="44"/>
                      </a:lnTo>
                      <a:lnTo>
                        <a:pt x="22" y="44"/>
                      </a:lnTo>
                      <a:lnTo>
                        <a:pt x="30" y="42"/>
                      </a:lnTo>
                      <a:lnTo>
                        <a:pt x="38" y="38"/>
                      </a:lnTo>
                      <a:lnTo>
                        <a:pt x="42" y="30"/>
                      </a:lnTo>
                      <a:lnTo>
                        <a:pt x="44" y="22"/>
                      </a:lnTo>
                      <a:lnTo>
                        <a:pt x="44" y="22"/>
                      </a:lnTo>
                      <a:lnTo>
                        <a:pt x="42" y="14"/>
                      </a:lnTo>
                      <a:lnTo>
                        <a:pt x="38" y="6"/>
                      </a:lnTo>
                      <a:lnTo>
                        <a:pt x="30" y="2"/>
                      </a:lnTo>
                      <a:lnTo>
                        <a:pt x="22" y="0"/>
                      </a:lnTo>
                      <a:lnTo>
                        <a:pt x="22" y="0"/>
                      </a:lnTo>
                      <a:lnTo>
                        <a:pt x="14" y="2"/>
                      </a:lnTo>
                      <a:lnTo>
                        <a:pt x="8" y="6"/>
                      </a:lnTo>
                      <a:lnTo>
                        <a:pt x="2" y="14"/>
                      </a:lnTo>
                      <a:lnTo>
                        <a:pt x="0" y="22"/>
                      </a:lnTo>
                      <a:lnTo>
                        <a:pt x="0" y="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89" name="Freeform 26"/>
                <p:cNvSpPr>
                  <a:spLocks/>
                </p:cNvSpPr>
                <p:nvPr/>
              </p:nvSpPr>
              <p:spPr bwMode="auto">
                <a:xfrm>
                  <a:off x="426" y="1674"/>
                  <a:ext cx="268" cy="86"/>
                </a:xfrm>
                <a:custGeom>
                  <a:avLst/>
                  <a:gdLst>
                    <a:gd name="T0" fmla="*/ 268 w 268"/>
                    <a:gd name="T1" fmla="*/ 78 h 86"/>
                    <a:gd name="T2" fmla="*/ 0 w 268"/>
                    <a:gd name="T3" fmla="*/ 86 h 86"/>
                    <a:gd name="T4" fmla="*/ 0 w 268"/>
                    <a:gd name="T5" fmla="*/ 14 h 86"/>
                    <a:gd name="T6" fmla="*/ 268 w 268"/>
                    <a:gd name="T7" fmla="*/ 0 h 86"/>
                    <a:gd name="T8" fmla="*/ 268 w 268"/>
                    <a:gd name="T9" fmla="*/ 78 h 86"/>
                  </a:gdLst>
                  <a:ahLst/>
                  <a:cxnLst>
                    <a:cxn ang="0">
                      <a:pos x="T0" y="T1"/>
                    </a:cxn>
                    <a:cxn ang="0">
                      <a:pos x="T2" y="T3"/>
                    </a:cxn>
                    <a:cxn ang="0">
                      <a:pos x="T4" y="T5"/>
                    </a:cxn>
                    <a:cxn ang="0">
                      <a:pos x="T6" y="T7"/>
                    </a:cxn>
                    <a:cxn ang="0">
                      <a:pos x="T8" y="T9"/>
                    </a:cxn>
                  </a:cxnLst>
                  <a:rect l="0" t="0" r="r" b="b"/>
                  <a:pathLst>
                    <a:path w="268" h="86">
                      <a:moveTo>
                        <a:pt x="268" y="78"/>
                      </a:moveTo>
                      <a:lnTo>
                        <a:pt x="0" y="86"/>
                      </a:lnTo>
                      <a:lnTo>
                        <a:pt x="0" y="14"/>
                      </a:lnTo>
                      <a:lnTo>
                        <a:pt x="268" y="0"/>
                      </a:lnTo>
                      <a:lnTo>
                        <a:pt x="268" y="78"/>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0" name="Freeform 27"/>
                <p:cNvSpPr>
                  <a:spLocks/>
                </p:cNvSpPr>
                <p:nvPr/>
              </p:nvSpPr>
              <p:spPr bwMode="auto">
                <a:xfrm>
                  <a:off x="426" y="1710"/>
                  <a:ext cx="258" cy="42"/>
                </a:xfrm>
                <a:custGeom>
                  <a:avLst/>
                  <a:gdLst>
                    <a:gd name="T0" fmla="*/ 258 w 258"/>
                    <a:gd name="T1" fmla="*/ 34 h 42"/>
                    <a:gd name="T2" fmla="*/ 0 w 258"/>
                    <a:gd name="T3" fmla="*/ 42 h 42"/>
                    <a:gd name="T4" fmla="*/ 0 w 258"/>
                    <a:gd name="T5" fmla="*/ 16 h 42"/>
                    <a:gd name="T6" fmla="*/ 258 w 258"/>
                    <a:gd name="T7" fmla="*/ 0 h 42"/>
                    <a:gd name="T8" fmla="*/ 258 w 258"/>
                    <a:gd name="T9" fmla="*/ 34 h 42"/>
                  </a:gdLst>
                  <a:ahLst/>
                  <a:cxnLst>
                    <a:cxn ang="0">
                      <a:pos x="T0" y="T1"/>
                    </a:cxn>
                    <a:cxn ang="0">
                      <a:pos x="T2" y="T3"/>
                    </a:cxn>
                    <a:cxn ang="0">
                      <a:pos x="T4" y="T5"/>
                    </a:cxn>
                    <a:cxn ang="0">
                      <a:pos x="T6" y="T7"/>
                    </a:cxn>
                    <a:cxn ang="0">
                      <a:pos x="T8" y="T9"/>
                    </a:cxn>
                  </a:cxnLst>
                  <a:rect l="0" t="0" r="r" b="b"/>
                  <a:pathLst>
                    <a:path w="258" h="42">
                      <a:moveTo>
                        <a:pt x="258" y="34"/>
                      </a:moveTo>
                      <a:lnTo>
                        <a:pt x="0" y="42"/>
                      </a:lnTo>
                      <a:lnTo>
                        <a:pt x="0" y="16"/>
                      </a:lnTo>
                      <a:lnTo>
                        <a:pt x="258" y="0"/>
                      </a:lnTo>
                      <a:lnTo>
                        <a:pt x="258" y="3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1" name="Rectangle 28"/>
                <p:cNvSpPr>
                  <a:spLocks noChangeArrowheads="1"/>
                </p:cNvSpPr>
                <p:nvPr/>
              </p:nvSpPr>
              <p:spPr bwMode="auto">
                <a:xfrm>
                  <a:off x="518" y="1934"/>
                  <a:ext cx="192" cy="16"/>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2" name="Freeform 29"/>
                <p:cNvSpPr>
                  <a:spLocks/>
                </p:cNvSpPr>
                <p:nvPr/>
              </p:nvSpPr>
              <p:spPr bwMode="auto">
                <a:xfrm>
                  <a:off x="518" y="1926"/>
                  <a:ext cx="192" cy="18"/>
                </a:xfrm>
                <a:custGeom>
                  <a:avLst/>
                  <a:gdLst>
                    <a:gd name="T0" fmla="*/ 0 w 192"/>
                    <a:gd name="T1" fmla="*/ 16 h 18"/>
                    <a:gd name="T2" fmla="*/ 192 w 192"/>
                    <a:gd name="T3" fmla="*/ 18 h 18"/>
                    <a:gd name="T4" fmla="*/ 192 w 192"/>
                    <a:gd name="T5" fmla="*/ 2 h 18"/>
                    <a:gd name="T6" fmla="*/ 0 w 192"/>
                    <a:gd name="T7" fmla="*/ 0 h 18"/>
                    <a:gd name="T8" fmla="*/ 0 w 192"/>
                    <a:gd name="T9" fmla="*/ 16 h 18"/>
                  </a:gdLst>
                  <a:ahLst/>
                  <a:cxnLst>
                    <a:cxn ang="0">
                      <a:pos x="T0" y="T1"/>
                    </a:cxn>
                    <a:cxn ang="0">
                      <a:pos x="T2" y="T3"/>
                    </a:cxn>
                    <a:cxn ang="0">
                      <a:pos x="T4" y="T5"/>
                    </a:cxn>
                    <a:cxn ang="0">
                      <a:pos x="T6" y="T7"/>
                    </a:cxn>
                    <a:cxn ang="0">
                      <a:pos x="T8" y="T9"/>
                    </a:cxn>
                  </a:cxnLst>
                  <a:rect l="0" t="0" r="r" b="b"/>
                  <a:pathLst>
                    <a:path w="192" h="18">
                      <a:moveTo>
                        <a:pt x="0" y="16"/>
                      </a:moveTo>
                      <a:lnTo>
                        <a:pt x="192" y="18"/>
                      </a:lnTo>
                      <a:lnTo>
                        <a:pt x="192" y="2"/>
                      </a:lnTo>
                      <a:lnTo>
                        <a:pt x="0" y="0"/>
                      </a:lnTo>
                      <a:lnTo>
                        <a:pt x="0"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3" name="Freeform 30"/>
                <p:cNvSpPr>
                  <a:spLocks/>
                </p:cNvSpPr>
                <p:nvPr/>
              </p:nvSpPr>
              <p:spPr bwMode="auto">
                <a:xfrm>
                  <a:off x="956" y="2254"/>
                  <a:ext cx="186" cy="294"/>
                </a:xfrm>
                <a:custGeom>
                  <a:avLst/>
                  <a:gdLst>
                    <a:gd name="T0" fmla="*/ 186 w 186"/>
                    <a:gd name="T1" fmla="*/ 0 h 294"/>
                    <a:gd name="T2" fmla="*/ 186 w 186"/>
                    <a:gd name="T3" fmla="*/ 0 h 294"/>
                    <a:gd name="T4" fmla="*/ 186 w 186"/>
                    <a:gd name="T5" fmla="*/ 212 h 294"/>
                    <a:gd name="T6" fmla="*/ 186 w 186"/>
                    <a:gd name="T7" fmla="*/ 212 h 294"/>
                    <a:gd name="T8" fmla="*/ 0 w 186"/>
                    <a:gd name="T9" fmla="*/ 294 h 294"/>
                    <a:gd name="T10" fmla="*/ 0 w 186"/>
                    <a:gd name="T11" fmla="*/ 294 h 294"/>
                    <a:gd name="T12" fmla="*/ 2 w 186"/>
                    <a:gd name="T13" fmla="*/ 256 h 294"/>
                    <a:gd name="T14" fmla="*/ 8 w 186"/>
                    <a:gd name="T15" fmla="*/ 226 h 294"/>
                    <a:gd name="T16" fmla="*/ 16 w 186"/>
                    <a:gd name="T17" fmla="*/ 198 h 294"/>
                    <a:gd name="T18" fmla="*/ 26 w 186"/>
                    <a:gd name="T19" fmla="*/ 176 h 294"/>
                    <a:gd name="T20" fmla="*/ 38 w 186"/>
                    <a:gd name="T21" fmla="*/ 158 h 294"/>
                    <a:gd name="T22" fmla="*/ 52 w 186"/>
                    <a:gd name="T23" fmla="*/ 144 h 294"/>
                    <a:gd name="T24" fmla="*/ 66 w 186"/>
                    <a:gd name="T25" fmla="*/ 130 h 294"/>
                    <a:gd name="T26" fmla="*/ 82 w 186"/>
                    <a:gd name="T27" fmla="*/ 118 h 294"/>
                    <a:gd name="T28" fmla="*/ 112 w 186"/>
                    <a:gd name="T29" fmla="*/ 98 h 294"/>
                    <a:gd name="T30" fmla="*/ 128 w 186"/>
                    <a:gd name="T31" fmla="*/ 88 h 294"/>
                    <a:gd name="T32" fmla="*/ 142 w 186"/>
                    <a:gd name="T33" fmla="*/ 74 h 294"/>
                    <a:gd name="T34" fmla="*/ 156 w 186"/>
                    <a:gd name="T35" fmla="*/ 60 h 294"/>
                    <a:gd name="T36" fmla="*/ 168 w 186"/>
                    <a:gd name="T37" fmla="*/ 44 h 294"/>
                    <a:gd name="T38" fmla="*/ 178 w 186"/>
                    <a:gd name="T39" fmla="*/ 24 h 294"/>
                    <a:gd name="T40" fmla="*/ 186 w 186"/>
                    <a:gd name="T41" fmla="*/ 0 h 294"/>
                    <a:gd name="T42" fmla="*/ 186 w 186"/>
                    <a:gd name="T43" fmla="*/ 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6" h="294">
                      <a:moveTo>
                        <a:pt x="186" y="0"/>
                      </a:moveTo>
                      <a:lnTo>
                        <a:pt x="186" y="0"/>
                      </a:lnTo>
                      <a:lnTo>
                        <a:pt x="186" y="212"/>
                      </a:lnTo>
                      <a:lnTo>
                        <a:pt x="186" y="212"/>
                      </a:lnTo>
                      <a:lnTo>
                        <a:pt x="0" y="294"/>
                      </a:lnTo>
                      <a:lnTo>
                        <a:pt x="0" y="294"/>
                      </a:lnTo>
                      <a:lnTo>
                        <a:pt x="2" y="256"/>
                      </a:lnTo>
                      <a:lnTo>
                        <a:pt x="8" y="226"/>
                      </a:lnTo>
                      <a:lnTo>
                        <a:pt x="16" y="198"/>
                      </a:lnTo>
                      <a:lnTo>
                        <a:pt x="26" y="176"/>
                      </a:lnTo>
                      <a:lnTo>
                        <a:pt x="38" y="158"/>
                      </a:lnTo>
                      <a:lnTo>
                        <a:pt x="52" y="144"/>
                      </a:lnTo>
                      <a:lnTo>
                        <a:pt x="66" y="130"/>
                      </a:lnTo>
                      <a:lnTo>
                        <a:pt x="82" y="118"/>
                      </a:lnTo>
                      <a:lnTo>
                        <a:pt x="112" y="98"/>
                      </a:lnTo>
                      <a:lnTo>
                        <a:pt x="128" y="88"/>
                      </a:lnTo>
                      <a:lnTo>
                        <a:pt x="142" y="74"/>
                      </a:lnTo>
                      <a:lnTo>
                        <a:pt x="156" y="60"/>
                      </a:lnTo>
                      <a:lnTo>
                        <a:pt x="168" y="44"/>
                      </a:lnTo>
                      <a:lnTo>
                        <a:pt x="178" y="24"/>
                      </a:lnTo>
                      <a:lnTo>
                        <a:pt x="186" y="0"/>
                      </a:lnTo>
                      <a:lnTo>
                        <a:pt x="186"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4" name="Freeform 31"/>
                <p:cNvSpPr>
                  <a:spLocks noEditPoints="1"/>
                </p:cNvSpPr>
                <p:nvPr/>
              </p:nvSpPr>
              <p:spPr bwMode="auto">
                <a:xfrm>
                  <a:off x="360" y="1610"/>
                  <a:ext cx="798" cy="1040"/>
                </a:xfrm>
                <a:custGeom>
                  <a:avLst/>
                  <a:gdLst>
                    <a:gd name="T0" fmla="*/ 782 w 798"/>
                    <a:gd name="T1" fmla="*/ 852 h 1040"/>
                    <a:gd name="T2" fmla="*/ 440 w 798"/>
                    <a:gd name="T3" fmla="*/ 24 h 1040"/>
                    <a:gd name="T4" fmla="*/ 782 w 798"/>
                    <a:gd name="T5" fmla="*/ 76 h 1040"/>
                    <a:gd name="T6" fmla="*/ 782 w 798"/>
                    <a:gd name="T7" fmla="*/ 852 h 1040"/>
                    <a:gd name="T8" fmla="*/ 402 w 798"/>
                    <a:gd name="T9" fmla="*/ 1018 h 1040"/>
                    <a:gd name="T10" fmla="*/ 392 w 798"/>
                    <a:gd name="T11" fmla="*/ 1022 h 1040"/>
                    <a:gd name="T12" fmla="*/ 392 w 798"/>
                    <a:gd name="T13" fmla="*/ 16 h 1040"/>
                    <a:gd name="T14" fmla="*/ 402 w 798"/>
                    <a:gd name="T15" fmla="*/ 18 h 1040"/>
                    <a:gd name="T16" fmla="*/ 424 w 798"/>
                    <a:gd name="T17" fmla="*/ 1008 h 1040"/>
                    <a:gd name="T18" fmla="*/ 402 w 798"/>
                    <a:gd name="T19" fmla="*/ 1018 h 1040"/>
                    <a:gd name="T20" fmla="*/ 378 w 798"/>
                    <a:gd name="T21" fmla="*/ 1024 h 1040"/>
                    <a:gd name="T22" fmla="*/ 292 w 798"/>
                    <a:gd name="T23" fmla="*/ 1018 h 1040"/>
                    <a:gd name="T24" fmla="*/ 164 w 798"/>
                    <a:gd name="T25" fmla="*/ 1006 h 1040"/>
                    <a:gd name="T26" fmla="*/ 80 w 798"/>
                    <a:gd name="T27" fmla="*/ 994 h 1040"/>
                    <a:gd name="T28" fmla="*/ 20 w 798"/>
                    <a:gd name="T29" fmla="*/ 978 h 1040"/>
                    <a:gd name="T30" fmla="*/ 18 w 798"/>
                    <a:gd name="T31" fmla="*/ 976 h 1040"/>
                    <a:gd name="T32" fmla="*/ 16 w 798"/>
                    <a:gd name="T33" fmla="*/ 970 h 1040"/>
                    <a:gd name="T34" fmla="*/ 16 w 798"/>
                    <a:gd name="T35" fmla="*/ 38 h 1040"/>
                    <a:gd name="T36" fmla="*/ 376 w 798"/>
                    <a:gd name="T37" fmla="*/ 16 h 1040"/>
                    <a:gd name="T38" fmla="*/ 384 w 798"/>
                    <a:gd name="T39" fmla="*/ 16 h 1040"/>
                    <a:gd name="T40" fmla="*/ 384 w 798"/>
                    <a:gd name="T41" fmla="*/ 1022 h 1040"/>
                    <a:gd name="T42" fmla="*/ 378 w 798"/>
                    <a:gd name="T43" fmla="*/ 1024 h 1040"/>
                    <a:gd name="T44" fmla="*/ 404 w 798"/>
                    <a:gd name="T45" fmla="*/ 2 h 1040"/>
                    <a:gd name="T46" fmla="*/ 384 w 798"/>
                    <a:gd name="T47" fmla="*/ 0 h 1040"/>
                    <a:gd name="T48" fmla="*/ 376 w 798"/>
                    <a:gd name="T49" fmla="*/ 0 h 1040"/>
                    <a:gd name="T50" fmla="*/ 6 w 798"/>
                    <a:gd name="T51" fmla="*/ 22 h 1040"/>
                    <a:gd name="T52" fmla="*/ 0 w 798"/>
                    <a:gd name="T53" fmla="*/ 30 h 1040"/>
                    <a:gd name="T54" fmla="*/ 0 w 798"/>
                    <a:gd name="T55" fmla="*/ 970 h 1040"/>
                    <a:gd name="T56" fmla="*/ 2 w 798"/>
                    <a:gd name="T57" fmla="*/ 982 h 1040"/>
                    <a:gd name="T58" fmla="*/ 12 w 798"/>
                    <a:gd name="T59" fmla="*/ 992 h 1040"/>
                    <a:gd name="T60" fmla="*/ 14 w 798"/>
                    <a:gd name="T61" fmla="*/ 992 h 1040"/>
                    <a:gd name="T62" fmla="*/ 50 w 798"/>
                    <a:gd name="T63" fmla="*/ 1002 h 1040"/>
                    <a:gd name="T64" fmla="*/ 114 w 798"/>
                    <a:gd name="T65" fmla="*/ 1016 h 1040"/>
                    <a:gd name="T66" fmla="*/ 220 w 798"/>
                    <a:gd name="T67" fmla="*/ 1030 h 1040"/>
                    <a:gd name="T68" fmla="*/ 376 w 798"/>
                    <a:gd name="T69" fmla="*/ 1040 h 1040"/>
                    <a:gd name="T70" fmla="*/ 386 w 798"/>
                    <a:gd name="T71" fmla="*/ 1038 h 1040"/>
                    <a:gd name="T72" fmla="*/ 408 w 798"/>
                    <a:gd name="T73" fmla="*/ 1034 h 1040"/>
                    <a:gd name="T74" fmla="*/ 792 w 798"/>
                    <a:gd name="T75" fmla="*/ 866 h 1040"/>
                    <a:gd name="T76" fmla="*/ 798 w 798"/>
                    <a:gd name="T77" fmla="*/ 858 h 1040"/>
                    <a:gd name="T78" fmla="*/ 798 w 798"/>
                    <a:gd name="T79" fmla="*/ 68 h 1040"/>
                    <a:gd name="T80" fmla="*/ 790 w 798"/>
                    <a:gd name="T81" fmla="*/ 6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98" h="1040">
                      <a:moveTo>
                        <a:pt x="782" y="852"/>
                      </a:moveTo>
                      <a:lnTo>
                        <a:pt x="782" y="852"/>
                      </a:lnTo>
                      <a:lnTo>
                        <a:pt x="440" y="1002"/>
                      </a:lnTo>
                      <a:lnTo>
                        <a:pt x="440" y="24"/>
                      </a:lnTo>
                      <a:lnTo>
                        <a:pt x="440" y="24"/>
                      </a:lnTo>
                      <a:lnTo>
                        <a:pt x="782" y="76"/>
                      </a:lnTo>
                      <a:lnTo>
                        <a:pt x="782" y="76"/>
                      </a:lnTo>
                      <a:lnTo>
                        <a:pt x="782" y="852"/>
                      </a:lnTo>
                      <a:lnTo>
                        <a:pt x="782" y="852"/>
                      </a:lnTo>
                      <a:close/>
                      <a:moveTo>
                        <a:pt x="402" y="1018"/>
                      </a:moveTo>
                      <a:lnTo>
                        <a:pt x="402" y="1018"/>
                      </a:lnTo>
                      <a:lnTo>
                        <a:pt x="392" y="1022"/>
                      </a:lnTo>
                      <a:lnTo>
                        <a:pt x="392" y="16"/>
                      </a:lnTo>
                      <a:lnTo>
                        <a:pt x="392" y="16"/>
                      </a:lnTo>
                      <a:lnTo>
                        <a:pt x="402" y="18"/>
                      </a:lnTo>
                      <a:lnTo>
                        <a:pt x="402" y="18"/>
                      </a:lnTo>
                      <a:lnTo>
                        <a:pt x="424" y="20"/>
                      </a:lnTo>
                      <a:lnTo>
                        <a:pt x="424" y="1008"/>
                      </a:lnTo>
                      <a:lnTo>
                        <a:pt x="424" y="1008"/>
                      </a:lnTo>
                      <a:lnTo>
                        <a:pt x="402" y="1018"/>
                      </a:lnTo>
                      <a:lnTo>
                        <a:pt x="402" y="1018"/>
                      </a:lnTo>
                      <a:close/>
                      <a:moveTo>
                        <a:pt x="378" y="1024"/>
                      </a:moveTo>
                      <a:lnTo>
                        <a:pt x="378" y="1024"/>
                      </a:lnTo>
                      <a:lnTo>
                        <a:pt x="292" y="1018"/>
                      </a:lnTo>
                      <a:lnTo>
                        <a:pt x="222" y="1014"/>
                      </a:lnTo>
                      <a:lnTo>
                        <a:pt x="164" y="1006"/>
                      </a:lnTo>
                      <a:lnTo>
                        <a:pt x="118" y="1000"/>
                      </a:lnTo>
                      <a:lnTo>
                        <a:pt x="80" y="994"/>
                      </a:lnTo>
                      <a:lnTo>
                        <a:pt x="52" y="986"/>
                      </a:lnTo>
                      <a:lnTo>
                        <a:pt x="20" y="978"/>
                      </a:lnTo>
                      <a:lnTo>
                        <a:pt x="18" y="976"/>
                      </a:lnTo>
                      <a:lnTo>
                        <a:pt x="18" y="976"/>
                      </a:lnTo>
                      <a:lnTo>
                        <a:pt x="16" y="974"/>
                      </a:lnTo>
                      <a:lnTo>
                        <a:pt x="16" y="970"/>
                      </a:lnTo>
                      <a:lnTo>
                        <a:pt x="16" y="970"/>
                      </a:lnTo>
                      <a:lnTo>
                        <a:pt x="16" y="38"/>
                      </a:lnTo>
                      <a:lnTo>
                        <a:pt x="16" y="38"/>
                      </a:lnTo>
                      <a:lnTo>
                        <a:pt x="376" y="16"/>
                      </a:lnTo>
                      <a:lnTo>
                        <a:pt x="376" y="16"/>
                      </a:lnTo>
                      <a:lnTo>
                        <a:pt x="384" y="16"/>
                      </a:lnTo>
                      <a:lnTo>
                        <a:pt x="384" y="1022"/>
                      </a:lnTo>
                      <a:lnTo>
                        <a:pt x="384" y="1022"/>
                      </a:lnTo>
                      <a:lnTo>
                        <a:pt x="378" y="1024"/>
                      </a:lnTo>
                      <a:lnTo>
                        <a:pt x="378" y="1024"/>
                      </a:lnTo>
                      <a:close/>
                      <a:moveTo>
                        <a:pt x="790" y="60"/>
                      </a:moveTo>
                      <a:lnTo>
                        <a:pt x="404" y="2"/>
                      </a:lnTo>
                      <a:lnTo>
                        <a:pt x="404" y="2"/>
                      </a:lnTo>
                      <a:lnTo>
                        <a:pt x="384" y="0"/>
                      </a:lnTo>
                      <a:lnTo>
                        <a:pt x="376" y="0"/>
                      </a:lnTo>
                      <a:lnTo>
                        <a:pt x="376" y="0"/>
                      </a:lnTo>
                      <a:lnTo>
                        <a:pt x="6" y="22"/>
                      </a:lnTo>
                      <a:lnTo>
                        <a:pt x="6" y="22"/>
                      </a:lnTo>
                      <a:lnTo>
                        <a:pt x="2" y="26"/>
                      </a:lnTo>
                      <a:lnTo>
                        <a:pt x="0" y="30"/>
                      </a:lnTo>
                      <a:lnTo>
                        <a:pt x="0" y="970"/>
                      </a:lnTo>
                      <a:lnTo>
                        <a:pt x="0" y="970"/>
                      </a:lnTo>
                      <a:lnTo>
                        <a:pt x="0" y="976"/>
                      </a:lnTo>
                      <a:lnTo>
                        <a:pt x="2" y="982"/>
                      </a:lnTo>
                      <a:lnTo>
                        <a:pt x="6" y="988"/>
                      </a:lnTo>
                      <a:lnTo>
                        <a:pt x="12" y="992"/>
                      </a:lnTo>
                      <a:lnTo>
                        <a:pt x="12" y="992"/>
                      </a:lnTo>
                      <a:lnTo>
                        <a:pt x="14" y="992"/>
                      </a:lnTo>
                      <a:lnTo>
                        <a:pt x="14" y="992"/>
                      </a:lnTo>
                      <a:lnTo>
                        <a:pt x="50" y="1002"/>
                      </a:lnTo>
                      <a:lnTo>
                        <a:pt x="78" y="1010"/>
                      </a:lnTo>
                      <a:lnTo>
                        <a:pt x="114" y="1016"/>
                      </a:lnTo>
                      <a:lnTo>
                        <a:pt x="162" y="1022"/>
                      </a:lnTo>
                      <a:lnTo>
                        <a:pt x="220" y="1030"/>
                      </a:lnTo>
                      <a:lnTo>
                        <a:pt x="292" y="1034"/>
                      </a:lnTo>
                      <a:lnTo>
                        <a:pt x="376" y="1040"/>
                      </a:lnTo>
                      <a:lnTo>
                        <a:pt x="376" y="1040"/>
                      </a:lnTo>
                      <a:lnTo>
                        <a:pt x="386" y="1038"/>
                      </a:lnTo>
                      <a:lnTo>
                        <a:pt x="396" y="1038"/>
                      </a:lnTo>
                      <a:lnTo>
                        <a:pt x="408" y="1034"/>
                      </a:lnTo>
                      <a:lnTo>
                        <a:pt x="792" y="866"/>
                      </a:lnTo>
                      <a:lnTo>
                        <a:pt x="792" y="866"/>
                      </a:lnTo>
                      <a:lnTo>
                        <a:pt x="796" y="862"/>
                      </a:lnTo>
                      <a:lnTo>
                        <a:pt x="798" y="858"/>
                      </a:lnTo>
                      <a:lnTo>
                        <a:pt x="798" y="68"/>
                      </a:lnTo>
                      <a:lnTo>
                        <a:pt x="798" y="68"/>
                      </a:lnTo>
                      <a:lnTo>
                        <a:pt x="796" y="64"/>
                      </a:lnTo>
                      <a:lnTo>
                        <a:pt x="790" y="60"/>
                      </a:lnTo>
                      <a:lnTo>
                        <a:pt x="790" y="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5" name="Freeform 32"/>
                <p:cNvSpPr>
                  <a:spLocks/>
                </p:cNvSpPr>
                <p:nvPr/>
              </p:nvSpPr>
              <p:spPr bwMode="auto">
                <a:xfrm>
                  <a:off x="398" y="2088"/>
                  <a:ext cx="138" cy="500"/>
                </a:xfrm>
                <a:custGeom>
                  <a:avLst/>
                  <a:gdLst>
                    <a:gd name="T0" fmla="*/ 84 w 138"/>
                    <a:gd name="T1" fmla="*/ 158 h 500"/>
                    <a:gd name="T2" fmla="*/ 84 w 138"/>
                    <a:gd name="T3" fmla="*/ 158 h 500"/>
                    <a:gd name="T4" fmla="*/ 86 w 138"/>
                    <a:gd name="T5" fmla="*/ 144 h 500"/>
                    <a:gd name="T6" fmla="*/ 88 w 138"/>
                    <a:gd name="T7" fmla="*/ 132 h 500"/>
                    <a:gd name="T8" fmla="*/ 94 w 138"/>
                    <a:gd name="T9" fmla="*/ 122 h 500"/>
                    <a:gd name="T10" fmla="*/ 100 w 138"/>
                    <a:gd name="T11" fmla="*/ 112 h 500"/>
                    <a:gd name="T12" fmla="*/ 108 w 138"/>
                    <a:gd name="T13" fmla="*/ 104 h 500"/>
                    <a:gd name="T14" fmla="*/ 118 w 138"/>
                    <a:gd name="T15" fmla="*/ 98 h 500"/>
                    <a:gd name="T16" fmla="*/ 128 w 138"/>
                    <a:gd name="T17" fmla="*/ 92 h 500"/>
                    <a:gd name="T18" fmla="*/ 138 w 138"/>
                    <a:gd name="T19" fmla="*/ 90 h 500"/>
                    <a:gd name="T20" fmla="*/ 138 w 138"/>
                    <a:gd name="T21" fmla="*/ 6 h 500"/>
                    <a:gd name="T22" fmla="*/ 0 w 138"/>
                    <a:gd name="T23" fmla="*/ 0 h 500"/>
                    <a:gd name="T24" fmla="*/ 0 w 138"/>
                    <a:gd name="T25" fmla="*/ 474 h 500"/>
                    <a:gd name="T26" fmla="*/ 0 w 138"/>
                    <a:gd name="T27" fmla="*/ 474 h 500"/>
                    <a:gd name="T28" fmla="*/ 38 w 138"/>
                    <a:gd name="T29" fmla="*/ 482 h 500"/>
                    <a:gd name="T30" fmla="*/ 82 w 138"/>
                    <a:gd name="T31" fmla="*/ 492 h 500"/>
                    <a:gd name="T32" fmla="*/ 138 w 138"/>
                    <a:gd name="T33" fmla="*/ 500 h 500"/>
                    <a:gd name="T34" fmla="*/ 138 w 138"/>
                    <a:gd name="T35" fmla="*/ 226 h 500"/>
                    <a:gd name="T36" fmla="*/ 138 w 138"/>
                    <a:gd name="T37" fmla="*/ 226 h 500"/>
                    <a:gd name="T38" fmla="*/ 128 w 138"/>
                    <a:gd name="T39" fmla="*/ 222 h 500"/>
                    <a:gd name="T40" fmla="*/ 118 w 138"/>
                    <a:gd name="T41" fmla="*/ 218 h 500"/>
                    <a:gd name="T42" fmla="*/ 108 w 138"/>
                    <a:gd name="T43" fmla="*/ 210 h 500"/>
                    <a:gd name="T44" fmla="*/ 100 w 138"/>
                    <a:gd name="T45" fmla="*/ 202 h 500"/>
                    <a:gd name="T46" fmla="*/ 94 w 138"/>
                    <a:gd name="T47" fmla="*/ 192 h 500"/>
                    <a:gd name="T48" fmla="*/ 88 w 138"/>
                    <a:gd name="T49" fmla="*/ 182 h 500"/>
                    <a:gd name="T50" fmla="*/ 86 w 138"/>
                    <a:gd name="T51" fmla="*/ 170 h 500"/>
                    <a:gd name="T52" fmla="*/ 84 w 138"/>
                    <a:gd name="T53" fmla="*/ 158 h 500"/>
                    <a:gd name="T54" fmla="*/ 84 w 138"/>
                    <a:gd name="T55" fmla="*/ 158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 h="500">
                      <a:moveTo>
                        <a:pt x="84" y="158"/>
                      </a:moveTo>
                      <a:lnTo>
                        <a:pt x="84" y="158"/>
                      </a:lnTo>
                      <a:lnTo>
                        <a:pt x="86" y="144"/>
                      </a:lnTo>
                      <a:lnTo>
                        <a:pt x="88" y="132"/>
                      </a:lnTo>
                      <a:lnTo>
                        <a:pt x="94" y="122"/>
                      </a:lnTo>
                      <a:lnTo>
                        <a:pt x="100" y="112"/>
                      </a:lnTo>
                      <a:lnTo>
                        <a:pt x="108" y="104"/>
                      </a:lnTo>
                      <a:lnTo>
                        <a:pt x="118" y="98"/>
                      </a:lnTo>
                      <a:lnTo>
                        <a:pt x="128" y="92"/>
                      </a:lnTo>
                      <a:lnTo>
                        <a:pt x="138" y="90"/>
                      </a:lnTo>
                      <a:lnTo>
                        <a:pt x="138" y="6"/>
                      </a:lnTo>
                      <a:lnTo>
                        <a:pt x="0" y="0"/>
                      </a:lnTo>
                      <a:lnTo>
                        <a:pt x="0" y="474"/>
                      </a:lnTo>
                      <a:lnTo>
                        <a:pt x="0" y="474"/>
                      </a:lnTo>
                      <a:lnTo>
                        <a:pt x="38" y="482"/>
                      </a:lnTo>
                      <a:lnTo>
                        <a:pt x="82" y="492"/>
                      </a:lnTo>
                      <a:lnTo>
                        <a:pt x="138" y="500"/>
                      </a:lnTo>
                      <a:lnTo>
                        <a:pt x="138" y="226"/>
                      </a:lnTo>
                      <a:lnTo>
                        <a:pt x="138" y="226"/>
                      </a:lnTo>
                      <a:lnTo>
                        <a:pt x="128" y="222"/>
                      </a:lnTo>
                      <a:lnTo>
                        <a:pt x="118" y="218"/>
                      </a:lnTo>
                      <a:lnTo>
                        <a:pt x="108" y="210"/>
                      </a:lnTo>
                      <a:lnTo>
                        <a:pt x="100" y="202"/>
                      </a:lnTo>
                      <a:lnTo>
                        <a:pt x="94" y="192"/>
                      </a:lnTo>
                      <a:lnTo>
                        <a:pt x="88" y="182"/>
                      </a:lnTo>
                      <a:lnTo>
                        <a:pt x="86" y="170"/>
                      </a:lnTo>
                      <a:lnTo>
                        <a:pt x="84" y="158"/>
                      </a:lnTo>
                      <a:lnTo>
                        <a:pt x="84" y="158"/>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6" name="Freeform 33"/>
                <p:cNvSpPr>
                  <a:spLocks/>
                </p:cNvSpPr>
                <p:nvPr/>
              </p:nvSpPr>
              <p:spPr bwMode="auto">
                <a:xfrm>
                  <a:off x="556" y="2094"/>
                  <a:ext cx="160" cy="508"/>
                </a:xfrm>
                <a:custGeom>
                  <a:avLst/>
                  <a:gdLst>
                    <a:gd name="T0" fmla="*/ 160 w 160"/>
                    <a:gd name="T1" fmla="*/ 6 h 508"/>
                    <a:gd name="T2" fmla="*/ 0 w 160"/>
                    <a:gd name="T3" fmla="*/ 0 h 508"/>
                    <a:gd name="T4" fmla="*/ 0 w 160"/>
                    <a:gd name="T5" fmla="*/ 84 h 508"/>
                    <a:gd name="T6" fmla="*/ 0 w 160"/>
                    <a:gd name="T7" fmla="*/ 84 h 508"/>
                    <a:gd name="T8" fmla="*/ 12 w 160"/>
                    <a:gd name="T9" fmla="*/ 86 h 508"/>
                    <a:gd name="T10" fmla="*/ 22 w 160"/>
                    <a:gd name="T11" fmla="*/ 92 h 508"/>
                    <a:gd name="T12" fmla="*/ 30 w 160"/>
                    <a:gd name="T13" fmla="*/ 98 h 508"/>
                    <a:gd name="T14" fmla="*/ 38 w 160"/>
                    <a:gd name="T15" fmla="*/ 106 h 508"/>
                    <a:gd name="T16" fmla="*/ 46 w 160"/>
                    <a:gd name="T17" fmla="*/ 116 h 508"/>
                    <a:gd name="T18" fmla="*/ 50 w 160"/>
                    <a:gd name="T19" fmla="*/ 126 h 508"/>
                    <a:gd name="T20" fmla="*/ 54 w 160"/>
                    <a:gd name="T21" fmla="*/ 138 h 508"/>
                    <a:gd name="T22" fmla="*/ 54 w 160"/>
                    <a:gd name="T23" fmla="*/ 152 h 508"/>
                    <a:gd name="T24" fmla="*/ 54 w 160"/>
                    <a:gd name="T25" fmla="*/ 152 h 508"/>
                    <a:gd name="T26" fmla="*/ 54 w 160"/>
                    <a:gd name="T27" fmla="*/ 164 h 508"/>
                    <a:gd name="T28" fmla="*/ 50 w 160"/>
                    <a:gd name="T29" fmla="*/ 176 h 508"/>
                    <a:gd name="T30" fmla="*/ 46 w 160"/>
                    <a:gd name="T31" fmla="*/ 186 h 508"/>
                    <a:gd name="T32" fmla="*/ 38 w 160"/>
                    <a:gd name="T33" fmla="*/ 196 h 508"/>
                    <a:gd name="T34" fmla="*/ 30 w 160"/>
                    <a:gd name="T35" fmla="*/ 204 h 508"/>
                    <a:gd name="T36" fmla="*/ 22 w 160"/>
                    <a:gd name="T37" fmla="*/ 212 h 508"/>
                    <a:gd name="T38" fmla="*/ 12 w 160"/>
                    <a:gd name="T39" fmla="*/ 216 h 508"/>
                    <a:gd name="T40" fmla="*/ 0 w 160"/>
                    <a:gd name="T41" fmla="*/ 220 h 508"/>
                    <a:gd name="T42" fmla="*/ 0 w 160"/>
                    <a:gd name="T43" fmla="*/ 496 h 508"/>
                    <a:gd name="T44" fmla="*/ 0 w 160"/>
                    <a:gd name="T45" fmla="*/ 496 h 508"/>
                    <a:gd name="T46" fmla="*/ 76 w 160"/>
                    <a:gd name="T47" fmla="*/ 504 h 508"/>
                    <a:gd name="T48" fmla="*/ 116 w 160"/>
                    <a:gd name="T49" fmla="*/ 506 h 508"/>
                    <a:gd name="T50" fmla="*/ 160 w 160"/>
                    <a:gd name="T51" fmla="*/ 508 h 508"/>
                    <a:gd name="T52" fmla="*/ 160 w 160"/>
                    <a:gd name="T53" fmla="*/ 6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0" h="508">
                      <a:moveTo>
                        <a:pt x="160" y="6"/>
                      </a:moveTo>
                      <a:lnTo>
                        <a:pt x="0" y="0"/>
                      </a:lnTo>
                      <a:lnTo>
                        <a:pt x="0" y="84"/>
                      </a:lnTo>
                      <a:lnTo>
                        <a:pt x="0" y="84"/>
                      </a:lnTo>
                      <a:lnTo>
                        <a:pt x="12" y="86"/>
                      </a:lnTo>
                      <a:lnTo>
                        <a:pt x="22" y="92"/>
                      </a:lnTo>
                      <a:lnTo>
                        <a:pt x="30" y="98"/>
                      </a:lnTo>
                      <a:lnTo>
                        <a:pt x="38" y="106"/>
                      </a:lnTo>
                      <a:lnTo>
                        <a:pt x="46" y="116"/>
                      </a:lnTo>
                      <a:lnTo>
                        <a:pt x="50" y="126"/>
                      </a:lnTo>
                      <a:lnTo>
                        <a:pt x="54" y="138"/>
                      </a:lnTo>
                      <a:lnTo>
                        <a:pt x="54" y="152"/>
                      </a:lnTo>
                      <a:lnTo>
                        <a:pt x="54" y="152"/>
                      </a:lnTo>
                      <a:lnTo>
                        <a:pt x="54" y="164"/>
                      </a:lnTo>
                      <a:lnTo>
                        <a:pt x="50" y="176"/>
                      </a:lnTo>
                      <a:lnTo>
                        <a:pt x="46" y="186"/>
                      </a:lnTo>
                      <a:lnTo>
                        <a:pt x="38" y="196"/>
                      </a:lnTo>
                      <a:lnTo>
                        <a:pt x="30" y="204"/>
                      </a:lnTo>
                      <a:lnTo>
                        <a:pt x="22" y="212"/>
                      </a:lnTo>
                      <a:lnTo>
                        <a:pt x="12" y="216"/>
                      </a:lnTo>
                      <a:lnTo>
                        <a:pt x="0" y="220"/>
                      </a:lnTo>
                      <a:lnTo>
                        <a:pt x="0" y="496"/>
                      </a:lnTo>
                      <a:lnTo>
                        <a:pt x="0" y="496"/>
                      </a:lnTo>
                      <a:lnTo>
                        <a:pt x="76" y="504"/>
                      </a:lnTo>
                      <a:lnTo>
                        <a:pt x="116" y="506"/>
                      </a:lnTo>
                      <a:lnTo>
                        <a:pt x="160" y="508"/>
                      </a:lnTo>
                      <a:lnTo>
                        <a:pt x="160" y="6"/>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7" name="Freeform 34"/>
                <p:cNvSpPr>
                  <a:spLocks/>
                </p:cNvSpPr>
                <p:nvPr/>
              </p:nvSpPr>
              <p:spPr bwMode="auto">
                <a:xfrm>
                  <a:off x="502" y="2198"/>
                  <a:ext cx="88" cy="94"/>
                </a:xfrm>
                <a:custGeom>
                  <a:avLst/>
                  <a:gdLst>
                    <a:gd name="T0" fmla="*/ 88 w 88"/>
                    <a:gd name="T1" fmla="*/ 48 h 94"/>
                    <a:gd name="T2" fmla="*/ 88 w 88"/>
                    <a:gd name="T3" fmla="*/ 48 h 94"/>
                    <a:gd name="T4" fmla="*/ 88 w 88"/>
                    <a:gd name="T5" fmla="*/ 38 h 94"/>
                    <a:gd name="T6" fmla="*/ 84 w 88"/>
                    <a:gd name="T7" fmla="*/ 30 h 94"/>
                    <a:gd name="T8" fmla="*/ 80 w 88"/>
                    <a:gd name="T9" fmla="*/ 22 h 94"/>
                    <a:gd name="T10" fmla="*/ 76 w 88"/>
                    <a:gd name="T11" fmla="*/ 14 h 94"/>
                    <a:gd name="T12" fmla="*/ 68 w 88"/>
                    <a:gd name="T13" fmla="*/ 8 h 94"/>
                    <a:gd name="T14" fmla="*/ 62 w 88"/>
                    <a:gd name="T15" fmla="*/ 4 h 94"/>
                    <a:gd name="T16" fmla="*/ 54 w 88"/>
                    <a:gd name="T17" fmla="*/ 2 h 94"/>
                    <a:gd name="T18" fmla="*/ 44 w 88"/>
                    <a:gd name="T19" fmla="*/ 0 h 94"/>
                    <a:gd name="T20" fmla="*/ 44 w 88"/>
                    <a:gd name="T21" fmla="*/ 0 h 94"/>
                    <a:gd name="T22" fmla="*/ 36 w 88"/>
                    <a:gd name="T23" fmla="*/ 2 h 94"/>
                    <a:gd name="T24" fmla="*/ 28 w 88"/>
                    <a:gd name="T25" fmla="*/ 4 h 94"/>
                    <a:gd name="T26" fmla="*/ 20 w 88"/>
                    <a:gd name="T27" fmla="*/ 8 h 94"/>
                    <a:gd name="T28" fmla="*/ 14 w 88"/>
                    <a:gd name="T29" fmla="*/ 14 h 94"/>
                    <a:gd name="T30" fmla="*/ 8 w 88"/>
                    <a:gd name="T31" fmla="*/ 22 h 94"/>
                    <a:gd name="T32" fmla="*/ 4 w 88"/>
                    <a:gd name="T33" fmla="*/ 30 h 94"/>
                    <a:gd name="T34" fmla="*/ 2 w 88"/>
                    <a:gd name="T35" fmla="*/ 38 h 94"/>
                    <a:gd name="T36" fmla="*/ 0 w 88"/>
                    <a:gd name="T37" fmla="*/ 48 h 94"/>
                    <a:gd name="T38" fmla="*/ 0 w 88"/>
                    <a:gd name="T39" fmla="*/ 48 h 94"/>
                    <a:gd name="T40" fmla="*/ 2 w 88"/>
                    <a:gd name="T41" fmla="*/ 56 h 94"/>
                    <a:gd name="T42" fmla="*/ 4 w 88"/>
                    <a:gd name="T43" fmla="*/ 66 h 94"/>
                    <a:gd name="T44" fmla="*/ 8 w 88"/>
                    <a:gd name="T45" fmla="*/ 74 h 94"/>
                    <a:gd name="T46" fmla="*/ 14 w 88"/>
                    <a:gd name="T47" fmla="*/ 80 h 94"/>
                    <a:gd name="T48" fmla="*/ 20 w 88"/>
                    <a:gd name="T49" fmla="*/ 86 h 94"/>
                    <a:gd name="T50" fmla="*/ 28 w 88"/>
                    <a:gd name="T51" fmla="*/ 90 h 94"/>
                    <a:gd name="T52" fmla="*/ 36 w 88"/>
                    <a:gd name="T53" fmla="*/ 94 h 94"/>
                    <a:gd name="T54" fmla="*/ 44 w 88"/>
                    <a:gd name="T55" fmla="*/ 94 h 94"/>
                    <a:gd name="T56" fmla="*/ 44 w 88"/>
                    <a:gd name="T57" fmla="*/ 94 h 94"/>
                    <a:gd name="T58" fmla="*/ 54 w 88"/>
                    <a:gd name="T59" fmla="*/ 94 h 94"/>
                    <a:gd name="T60" fmla="*/ 62 w 88"/>
                    <a:gd name="T61" fmla="*/ 90 h 94"/>
                    <a:gd name="T62" fmla="*/ 68 w 88"/>
                    <a:gd name="T63" fmla="*/ 86 h 94"/>
                    <a:gd name="T64" fmla="*/ 76 w 88"/>
                    <a:gd name="T65" fmla="*/ 80 h 94"/>
                    <a:gd name="T66" fmla="*/ 80 w 88"/>
                    <a:gd name="T67" fmla="*/ 74 h 94"/>
                    <a:gd name="T68" fmla="*/ 84 w 88"/>
                    <a:gd name="T69" fmla="*/ 66 h 94"/>
                    <a:gd name="T70" fmla="*/ 88 w 88"/>
                    <a:gd name="T71" fmla="*/ 56 h 94"/>
                    <a:gd name="T72" fmla="*/ 88 w 88"/>
                    <a:gd name="T73" fmla="*/ 48 h 94"/>
                    <a:gd name="T74" fmla="*/ 88 w 88"/>
                    <a:gd name="T75"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8" h="94">
                      <a:moveTo>
                        <a:pt x="88" y="48"/>
                      </a:moveTo>
                      <a:lnTo>
                        <a:pt x="88" y="48"/>
                      </a:lnTo>
                      <a:lnTo>
                        <a:pt x="88" y="38"/>
                      </a:lnTo>
                      <a:lnTo>
                        <a:pt x="84" y="30"/>
                      </a:lnTo>
                      <a:lnTo>
                        <a:pt x="80" y="22"/>
                      </a:lnTo>
                      <a:lnTo>
                        <a:pt x="76" y="14"/>
                      </a:lnTo>
                      <a:lnTo>
                        <a:pt x="68" y="8"/>
                      </a:lnTo>
                      <a:lnTo>
                        <a:pt x="62" y="4"/>
                      </a:lnTo>
                      <a:lnTo>
                        <a:pt x="54" y="2"/>
                      </a:lnTo>
                      <a:lnTo>
                        <a:pt x="44" y="0"/>
                      </a:lnTo>
                      <a:lnTo>
                        <a:pt x="44" y="0"/>
                      </a:lnTo>
                      <a:lnTo>
                        <a:pt x="36" y="2"/>
                      </a:lnTo>
                      <a:lnTo>
                        <a:pt x="28" y="4"/>
                      </a:lnTo>
                      <a:lnTo>
                        <a:pt x="20" y="8"/>
                      </a:lnTo>
                      <a:lnTo>
                        <a:pt x="14" y="14"/>
                      </a:lnTo>
                      <a:lnTo>
                        <a:pt x="8" y="22"/>
                      </a:lnTo>
                      <a:lnTo>
                        <a:pt x="4" y="30"/>
                      </a:lnTo>
                      <a:lnTo>
                        <a:pt x="2" y="38"/>
                      </a:lnTo>
                      <a:lnTo>
                        <a:pt x="0" y="48"/>
                      </a:lnTo>
                      <a:lnTo>
                        <a:pt x="0" y="48"/>
                      </a:lnTo>
                      <a:lnTo>
                        <a:pt x="2" y="56"/>
                      </a:lnTo>
                      <a:lnTo>
                        <a:pt x="4" y="66"/>
                      </a:lnTo>
                      <a:lnTo>
                        <a:pt x="8" y="74"/>
                      </a:lnTo>
                      <a:lnTo>
                        <a:pt x="14" y="80"/>
                      </a:lnTo>
                      <a:lnTo>
                        <a:pt x="20" y="86"/>
                      </a:lnTo>
                      <a:lnTo>
                        <a:pt x="28" y="90"/>
                      </a:lnTo>
                      <a:lnTo>
                        <a:pt x="36" y="94"/>
                      </a:lnTo>
                      <a:lnTo>
                        <a:pt x="44" y="94"/>
                      </a:lnTo>
                      <a:lnTo>
                        <a:pt x="44" y="94"/>
                      </a:lnTo>
                      <a:lnTo>
                        <a:pt x="54" y="94"/>
                      </a:lnTo>
                      <a:lnTo>
                        <a:pt x="62" y="90"/>
                      </a:lnTo>
                      <a:lnTo>
                        <a:pt x="68" y="86"/>
                      </a:lnTo>
                      <a:lnTo>
                        <a:pt x="76" y="80"/>
                      </a:lnTo>
                      <a:lnTo>
                        <a:pt x="80" y="74"/>
                      </a:lnTo>
                      <a:lnTo>
                        <a:pt x="84" y="66"/>
                      </a:lnTo>
                      <a:lnTo>
                        <a:pt x="88" y="56"/>
                      </a:lnTo>
                      <a:lnTo>
                        <a:pt x="88" y="48"/>
                      </a:lnTo>
                      <a:lnTo>
                        <a:pt x="88" y="48"/>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8" name="Freeform 35"/>
                <p:cNvSpPr>
                  <a:spLocks/>
                </p:cNvSpPr>
                <p:nvPr/>
              </p:nvSpPr>
              <p:spPr bwMode="auto">
                <a:xfrm>
                  <a:off x="504" y="2210"/>
                  <a:ext cx="70" cy="74"/>
                </a:xfrm>
                <a:custGeom>
                  <a:avLst/>
                  <a:gdLst>
                    <a:gd name="T0" fmla="*/ 54 w 70"/>
                    <a:gd name="T1" fmla="*/ 44 h 74"/>
                    <a:gd name="T2" fmla="*/ 54 w 70"/>
                    <a:gd name="T3" fmla="*/ 44 h 74"/>
                    <a:gd name="T4" fmla="*/ 48 w 70"/>
                    <a:gd name="T5" fmla="*/ 42 h 74"/>
                    <a:gd name="T6" fmla="*/ 42 w 70"/>
                    <a:gd name="T7" fmla="*/ 38 h 74"/>
                    <a:gd name="T8" fmla="*/ 38 w 70"/>
                    <a:gd name="T9" fmla="*/ 32 h 74"/>
                    <a:gd name="T10" fmla="*/ 36 w 70"/>
                    <a:gd name="T11" fmla="*/ 26 h 74"/>
                    <a:gd name="T12" fmla="*/ 36 w 70"/>
                    <a:gd name="T13" fmla="*/ 26 h 74"/>
                    <a:gd name="T14" fmla="*/ 38 w 70"/>
                    <a:gd name="T15" fmla="*/ 18 h 74"/>
                    <a:gd name="T16" fmla="*/ 42 w 70"/>
                    <a:gd name="T17" fmla="*/ 12 h 74"/>
                    <a:gd name="T18" fmla="*/ 48 w 70"/>
                    <a:gd name="T19" fmla="*/ 8 h 74"/>
                    <a:gd name="T20" fmla="*/ 54 w 70"/>
                    <a:gd name="T21" fmla="*/ 6 h 74"/>
                    <a:gd name="T22" fmla="*/ 54 w 70"/>
                    <a:gd name="T23" fmla="*/ 6 h 74"/>
                    <a:gd name="T24" fmla="*/ 56 w 70"/>
                    <a:gd name="T25" fmla="*/ 6 h 74"/>
                    <a:gd name="T26" fmla="*/ 56 w 70"/>
                    <a:gd name="T27" fmla="*/ 6 h 74"/>
                    <a:gd name="T28" fmla="*/ 46 w 70"/>
                    <a:gd name="T29" fmla="*/ 2 h 74"/>
                    <a:gd name="T30" fmla="*/ 34 w 70"/>
                    <a:gd name="T31" fmla="*/ 0 h 74"/>
                    <a:gd name="T32" fmla="*/ 34 w 70"/>
                    <a:gd name="T33" fmla="*/ 0 h 74"/>
                    <a:gd name="T34" fmla="*/ 28 w 70"/>
                    <a:gd name="T35" fmla="*/ 0 h 74"/>
                    <a:gd name="T36" fmla="*/ 22 w 70"/>
                    <a:gd name="T37" fmla="*/ 2 h 74"/>
                    <a:gd name="T38" fmla="*/ 16 w 70"/>
                    <a:gd name="T39" fmla="*/ 6 h 74"/>
                    <a:gd name="T40" fmla="*/ 10 w 70"/>
                    <a:gd name="T41" fmla="*/ 10 h 74"/>
                    <a:gd name="T42" fmla="*/ 6 w 70"/>
                    <a:gd name="T43" fmla="*/ 16 h 74"/>
                    <a:gd name="T44" fmla="*/ 2 w 70"/>
                    <a:gd name="T45" fmla="*/ 22 h 74"/>
                    <a:gd name="T46" fmla="*/ 0 w 70"/>
                    <a:gd name="T47" fmla="*/ 30 h 74"/>
                    <a:gd name="T48" fmla="*/ 0 w 70"/>
                    <a:gd name="T49" fmla="*/ 36 h 74"/>
                    <a:gd name="T50" fmla="*/ 0 w 70"/>
                    <a:gd name="T51" fmla="*/ 36 h 74"/>
                    <a:gd name="T52" fmla="*/ 0 w 70"/>
                    <a:gd name="T53" fmla="*/ 44 h 74"/>
                    <a:gd name="T54" fmla="*/ 2 w 70"/>
                    <a:gd name="T55" fmla="*/ 52 h 74"/>
                    <a:gd name="T56" fmla="*/ 6 w 70"/>
                    <a:gd name="T57" fmla="*/ 58 h 74"/>
                    <a:gd name="T58" fmla="*/ 10 w 70"/>
                    <a:gd name="T59" fmla="*/ 64 h 74"/>
                    <a:gd name="T60" fmla="*/ 16 w 70"/>
                    <a:gd name="T61" fmla="*/ 68 h 74"/>
                    <a:gd name="T62" fmla="*/ 22 w 70"/>
                    <a:gd name="T63" fmla="*/ 72 h 74"/>
                    <a:gd name="T64" fmla="*/ 28 w 70"/>
                    <a:gd name="T65" fmla="*/ 74 h 74"/>
                    <a:gd name="T66" fmla="*/ 34 w 70"/>
                    <a:gd name="T67" fmla="*/ 74 h 74"/>
                    <a:gd name="T68" fmla="*/ 34 w 70"/>
                    <a:gd name="T69" fmla="*/ 74 h 74"/>
                    <a:gd name="T70" fmla="*/ 42 w 70"/>
                    <a:gd name="T71" fmla="*/ 74 h 74"/>
                    <a:gd name="T72" fmla="*/ 48 w 70"/>
                    <a:gd name="T73" fmla="*/ 72 h 74"/>
                    <a:gd name="T74" fmla="*/ 54 w 70"/>
                    <a:gd name="T75" fmla="*/ 68 h 74"/>
                    <a:gd name="T76" fmla="*/ 60 w 70"/>
                    <a:gd name="T77" fmla="*/ 64 h 74"/>
                    <a:gd name="T78" fmla="*/ 64 w 70"/>
                    <a:gd name="T79" fmla="*/ 58 h 74"/>
                    <a:gd name="T80" fmla="*/ 68 w 70"/>
                    <a:gd name="T81" fmla="*/ 52 h 74"/>
                    <a:gd name="T82" fmla="*/ 70 w 70"/>
                    <a:gd name="T83" fmla="*/ 44 h 74"/>
                    <a:gd name="T84" fmla="*/ 70 w 70"/>
                    <a:gd name="T85" fmla="*/ 36 h 74"/>
                    <a:gd name="T86" fmla="*/ 70 w 70"/>
                    <a:gd name="T87" fmla="*/ 36 h 74"/>
                    <a:gd name="T88" fmla="*/ 70 w 70"/>
                    <a:gd name="T89" fmla="*/ 34 h 74"/>
                    <a:gd name="T90" fmla="*/ 70 w 70"/>
                    <a:gd name="T91" fmla="*/ 34 h 74"/>
                    <a:gd name="T92" fmla="*/ 66 w 70"/>
                    <a:gd name="T93" fmla="*/ 38 h 74"/>
                    <a:gd name="T94" fmla="*/ 64 w 70"/>
                    <a:gd name="T95" fmla="*/ 42 h 74"/>
                    <a:gd name="T96" fmla="*/ 58 w 70"/>
                    <a:gd name="T97" fmla="*/ 44 h 74"/>
                    <a:gd name="T98" fmla="*/ 54 w 70"/>
                    <a:gd name="T99" fmla="*/ 44 h 74"/>
                    <a:gd name="T100" fmla="*/ 54 w 70"/>
                    <a:gd name="T101"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 h="74">
                      <a:moveTo>
                        <a:pt x="54" y="44"/>
                      </a:moveTo>
                      <a:lnTo>
                        <a:pt x="54" y="44"/>
                      </a:lnTo>
                      <a:lnTo>
                        <a:pt x="48" y="42"/>
                      </a:lnTo>
                      <a:lnTo>
                        <a:pt x="42" y="38"/>
                      </a:lnTo>
                      <a:lnTo>
                        <a:pt x="38" y="32"/>
                      </a:lnTo>
                      <a:lnTo>
                        <a:pt x="36" y="26"/>
                      </a:lnTo>
                      <a:lnTo>
                        <a:pt x="36" y="26"/>
                      </a:lnTo>
                      <a:lnTo>
                        <a:pt x="38" y="18"/>
                      </a:lnTo>
                      <a:lnTo>
                        <a:pt x="42" y="12"/>
                      </a:lnTo>
                      <a:lnTo>
                        <a:pt x="48" y="8"/>
                      </a:lnTo>
                      <a:lnTo>
                        <a:pt x="54" y="6"/>
                      </a:lnTo>
                      <a:lnTo>
                        <a:pt x="54" y="6"/>
                      </a:lnTo>
                      <a:lnTo>
                        <a:pt x="56" y="6"/>
                      </a:lnTo>
                      <a:lnTo>
                        <a:pt x="56" y="6"/>
                      </a:lnTo>
                      <a:lnTo>
                        <a:pt x="46" y="2"/>
                      </a:lnTo>
                      <a:lnTo>
                        <a:pt x="34" y="0"/>
                      </a:lnTo>
                      <a:lnTo>
                        <a:pt x="34" y="0"/>
                      </a:lnTo>
                      <a:lnTo>
                        <a:pt x="28" y="0"/>
                      </a:lnTo>
                      <a:lnTo>
                        <a:pt x="22" y="2"/>
                      </a:lnTo>
                      <a:lnTo>
                        <a:pt x="16" y="6"/>
                      </a:lnTo>
                      <a:lnTo>
                        <a:pt x="10" y="10"/>
                      </a:lnTo>
                      <a:lnTo>
                        <a:pt x="6" y="16"/>
                      </a:lnTo>
                      <a:lnTo>
                        <a:pt x="2" y="22"/>
                      </a:lnTo>
                      <a:lnTo>
                        <a:pt x="0" y="30"/>
                      </a:lnTo>
                      <a:lnTo>
                        <a:pt x="0" y="36"/>
                      </a:lnTo>
                      <a:lnTo>
                        <a:pt x="0" y="36"/>
                      </a:lnTo>
                      <a:lnTo>
                        <a:pt x="0" y="44"/>
                      </a:lnTo>
                      <a:lnTo>
                        <a:pt x="2" y="52"/>
                      </a:lnTo>
                      <a:lnTo>
                        <a:pt x="6" y="58"/>
                      </a:lnTo>
                      <a:lnTo>
                        <a:pt x="10" y="64"/>
                      </a:lnTo>
                      <a:lnTo>
                        <a:pt x="16" y="68"/>
                      </a:lnTo>
                      <a:lnTo>
                        <a:pt x="22" y="72"/>
                      </a:lnTo>
                      <a:lnTo>
                        <a:pt x="28" y="74"/>
                      </a:lnTo>
                      <a:lnTo>
                        <a:pt x="34" y="74"/>
                      </a:lnTo>
                      <a:lnTo>
                        <a:pt x="34" y="74"/>
                      </a:lnTo>
                      <a:lnTo>
                        <a:pt x="42" y="74"/>
                      </a:lnTo>
                      <a:lnTo>
                        <a:pt x="48" y="72"/>
                      </a:lnTo>
                      <a:lnTo>
                        <a:pt x="54" y="68"/>
                      </a:lnTo>
                      <a:lnTo>
                        <a:pt x="60" y="64"/>
                      </a:lnTo>
                      <a:lnTo>
                        <a:pt x="64" y="58"/>
                      </a:lnTo>
                      <a:lnTo>
                        <a:pt x="68" y="52"/>
                      </a:lnTo>
                      <a:lnTo>
                        <a:pt x="70" y="44"/>
                      </a:lnTo>
                      <a:lnTo>
                        <a:pt x="70" y="36"/>
                      </a:lnTo>
                      <a:lnTo>
                        <a:pt x="70" y="36"/>
                      </a:lnTo>
                      <a:lnTo>
                        <a:pt x="70" y="34"/>
                      </a:lnTo>
                      <a:lnTo>
                        <a:pt x="70" y="34"/>
                      </a:lnTo>
                      <a:lnTo>
                        <a:pt x="66" y="38"/>
                      </a:lnTo>
                      <a:lnTo>
                        <a:pt x="64" y="42"/>
                      </a:lnTo>
                      <a:lnTo>
                        <a:pt x="58" y="44"/>
                      </a:lnTo>
                      <a:lnTo>
                        <a:pt x="54" y="44"/>
                      </a:lnTo>
                      <a:lnTo>
                        <a:pt x="54" y="44"/>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99" name="Freeform 36"/>
                <p:cNvSpPr>
                  <a:spLocks/>
                </p:cNvSpPr>
                <p:nvPr/>
              </p:nvSpPr>
              <p:spPr bwMode="auto">
                <a:xfrm>
                  <a:off x="414" y="1982"/>
                  <a:ext cx="10" cy="10"/>
                </a:xfrm>
                <a:custGeom>
                  <a:avLst/>
                  <a:gdLst>
                    <a:gd name="T0" fmla="*/ 10 w 10"/>
                    <a:gd name="T1" fmla="*/ 6 h 10"/>
                    <a:gd name="T2" fmla="*/ 10 w 10"/>
                    <a:gd name="T3" fmla="*/ 6 h 10"/>
                    <a:gd name="T4" fmla="*/ 8 w 10"/>
                    <a:gd name="T5" fmla="*/ 10 h 10"/>
                    <a:gd name="T6" fmla="*/ 4 w 10"/>
                    <a:gd name="T7" fmla="*/ 10 h 10"/>
                    <a:gd name="T8" fmla="*/ 4 w 10"/>
                    <a:gd name="T9" fmla="*/ 10 h 10"/>
                    <a:gd name="T10" fmla="*/ 0 w 10"/>
                    <a:gd name="T11" fmla="*/ 10 h 10"/>
                    <a:gd name="T12" fmla="*/ 0 w 10"/>
                    <a:gd name="T13" fmla="*/ 6 h 10"/>
                    <a:gd name="T14" fmla="*/ 0 w 10"/>
                    <a:gd name="T15" fmla="*/ 6 h 10"/>
                    <a:gd name="T16" fmla="*/ 0 w 10"/>
                    <a:gd name="T17" fmla="*/ 2 h 10"/>
                    <a:gd name="T18" fmla="*/ 4 w 10"/>
                    <a:gd name="T19" fmla="*/ 0 h 10"/>
                    <a:gd name="T20" fmla="*/ 4 w 10"/>
                    <a:gd name="T21" fmla="*/ 0 h 10"/>
                    <a:gd name="T22" fmla="*/ 8 w 10"/>
                    <a:gd name="T23" fmla="*/ 2 h 10"/>
                    <a:gd name="T24" fmla="*/ 10 w 10"/>
                    <a:gd name="T25" fmla="*/ 6 h 10"/>
                    <a:gd name="T26" fmla="*/ 10 w 10"/>
                    <a:gd name="T2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10" y="6"/>
                      </a:moveTo>
                      <a:lnTo>
                        <a:pt x="10" y="6"/>
                      </a:lnTo>
                      <a:lnTo>
                        <a:pt x="8" y="10"/>
                      </a:lnTo>
                      <a:lnTo>
                        <a:pt x="4" y="10"/>
                      </a:lnTo>
                      <a:lnTo>
                        <a:pt x="4" y="10"/>
                      </a:lnTo>
                      <a:lnTo>
                        <a:pt x="0" y="10"/>
                      </a:lnTo>
                      <a:lnTo>
                        <a:pt x="0" y="6"/>
                      </a:lnTo>
                      <a:lnTo>
                        <a:pt x="0" y="6"/>
                      </a:lnTo>
                      <a:lnTo>
                        <a:pt x="0" y="2"/>
                      </a:lnTo>
                      <a:lnTo>
                        <a:pt x="4" y="0"/>
                      </a:lnTo>
                      <a:lnTo>
                        <a:pt x="4" y="0"/>
                      </a:lnTo>
                      <a:lnTo>
                        <a:pt x="8" y="2"/>
                      </a:lnTo>
                      <a:lnTo>
                        <a:pt x="10" y="6"/>
                      </a:lnTo>
                      <a:lnTo>
                        <a:pt x="10" y="6"/>
                      </a:lnTo>
                      <a:close/>
                    </a:path>
                  </a:pathLst>
                </a:custGeom>
                <a:solidFill>
                  <a:srgbClr val="FB7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0" name="Freeform 37"/>
                <p:cNvSpPr>
                  <a:spLocks/>
                </p:cNvSpPr>
                <p:nvPr/>
              </p:nvSpPr>
              <p:spPr bwMode="auto">
                <a:xfrm>
                  <a:off x="414" y="1982"/>
                  <a:ext cx="10" cy="10"/>
                </a:xfrm>
                <a:custGeom>
                  <a:avLst/>
                  <a:gdLst>
                    <a:gd name="T0" fmla="*/ 10 w 10"/>
                    <a:gd name="T1" fmla="*/ 6 h 10"/>
                    <a:gd name="T2" fmla="*/ 10 w 10"/>
                    <a:gd name="T3" fmla="*/ 6 h 10"/>
                    <a:gd name="T4" fmla="*/ 8 w 10"/>
                    <a:gd name="T5" fmla="*/ 10 h 10"/>
                    <a:gd name="T6" fmla="*/ 4 w 10"/>
                    <a:gd name="T7" fmla="*/ 10 h 10"/>
                    <a:gd name="T8" fmla="*/ 4 w 10"/>
                    <a:gd name="T9" fmla="*/ 10 h 10"/>
                    <a:gd name="T10" fmla="*/ 0 w 10"/>
                    <a:gd name="T11" fmla="*/ 10 h 10"/>
                    <a:gd name="T12" fmla="*/ 0 w 10"/>
                    <a:gd name="T13" fmla="*/ 6 h 10"/>
                    <a:gd name="T14" fmla="*/ 0 w 10"/>
                    <a:gd name="T15" fmla="*/ 6 h 10"/>
                    <a:gd name="T16" fmla="*/ 0 w 10"/>
                    <a:gd name="T17" fmla="*/ 2 h 10"/>
                    <a:gd name="T18" fmla="*/ 4 w 10"/>
                    <a:gd name="T19" fmla="*/ 0 h 10"/>
                    <a:gd name="T20" fmla="*/ 4 w 10"/>
                    <a:gd name="T21" fmla="*/ 0 h 10"/>
                    <a:gd name="T22" fmla="*/ 8 w 10"/>
                    <a:gd name="T23" fmla="*/ 2 h 10"/>
                    <a:gd name="T24" fmla="*/ 10 w 10"/>
                    <a:gd name="T25" fmla="*/ 6 h 10"/>
                    <a:gd name="T26" fmla="*/ 10 w 10"/>
                    <a:gd name="T2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10" y="6"/>
                      </a:moveTo>
                      <a:lnTo>
                        <a:pt x="10" y="6"/>
                      </a:lnTo>
                      <a:lnTo>
                        <a:pt x="8" y="10"/>
                      </a:lnTo>
                      <a:lnTo>
                        <a:pt x="4" y="10"/>
                      </a:lnTo>
                      <a:lnTo>
                        <a:pt x="4" y="10"/>
                      </a:lnTo>
                      <a:lnTo>
                        <a:pt x="0" y="10"/>
                      </a:lnTo>
                      <a:lnTo>
                        <a:pt x="0" y="6"/>
                      </a:lnTo>
                      <a:lnTo>
                        <a:pt x="0" y="6"/>
                      </a:lnTo>
                      <a:lnTo>
                        <a:pt x="0" y="2"/>
                      </a:lnTo>
                      <a:lnTo>
                        <a:pt x="4" y="0"/>
                      </a:lnTo>
                      <a:lnTo>
                        <a:pt x="4" y="0"/>
                      </a:lnTo>
                      <a:lnTo>
                        <a:pt x="8" y="2"/>
                      </a:lnTo>
                      <a:lnTo>
                        <a:pt x="10" y="6"/>
                      </a:lnTo>
                      <a:lnTo>
                        <a:pt x="10" y="6"/>
                      </a:lnTo>
                      <a:close/>
                    </a:path>
                  </a:pathLst>
                </a:custGeom>
                <a:solidFill>
                  <a:srgbClr val="FB76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1" name="Freeform 38"/>
                <p:cNvSpPr>
                  <a:spLocks/>
                </p:cNvSpPr>
                <p:nvPr/>
              </p:nvSpPr>
              <p:spPr bwMode="auto">
                <a:xfrm>
                  <a:off x="414" y="1918"/>
                  <a:ext cx="10" cy="10"/>
                </a:xfrm>
                <a:custGeom>
                  <a:avLst/>
                  <a:gdLst>
                    <a:gd name="T0" fmla="*/ 10 w 10"/>
                    <a:gd name="T1" fmla="*/ 6 h 10"/>
                    <a:gd name="T2" fmla="*/ 10 w 10"/>
                    <a:gd name="T3" fmla="*/ 6 h 10"/>
                    <a:gd name="T4" fmla="*/ 8 w 10"/>
                    <a:gd name="T5" fmla="*/ 8 h 10"/>
                    <a:gd name="T6" fmla="*/ 4 w 10"/>
                    <a:gd name="T7" fmla="*/ 10 h 10"/>
                    <a:gd name="T8" fmla="*/ 4 w 10"/>
                    <a:gd name="T9" fmla="*/ 10 h 10"/>
                    <a:gd name="T10" fmla="*/ 0 w 10"/>
                    <a:gd name="T11" fmla="*/ 8 h 10"/>
                    <a:gd name="T12" fmla="*/ 0 w 10"/>
                    <a:gd name="T13" fmla="*/ 6 h 10"/>
                    <a:gd name="T14" fmla="*/ 0 w 10"/>
                    <a:gd name="T15" fmla="*/ 6 h 10"/>
                    <a:gd name="T16" fmla="*/ 0 w 10"/>
                    <a:gd name="T17" fmla="*/ 2 h 10"/>
                    <a:gd name="T18" fmla="*/ 4 w 10"/>
                    <a:gd name="T19" fmla="*/ 0 h 10"/>
                    <a:gd name="T20" fmla="*/ 4 w 10"/>
                    <a:gd name="T21" fmla="*/ 0 h 10"/>
                    <a:gd name="T22" fmla="*/ 8 w 10"/>
                    <a:gd name="T23" fmla="*/ 2 h 10"/>
                    <a:gd name="T24" fmla="*/ 10 w 10"/>
                    <a:gd name="T25" fmla="*/ 6 h 10"/>
                    <a:gd name="T26" fmla="*/ 10 w 10"/>
                    <a:gd name="T27"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10" y="6"/>
                      </a:moveTo>
                      <a:lnTo>
                        <a:pt x="10" y="6"/>
                      </a:lnTo>
                      <a:lnTo>
                        <a:pt x="8" y="8"/>
                      </a:lnTo>
                      <a:lnTo>
                        <a:pt x="4" y="10"/>
                      </a:lnTo>
                      <a:lnTo>
                        <a:pt x="4" y="10"/>
                      </a:lnTo>
                      <a:lnTo>
                        <a:pt x="0" y="8"/>
                      </a:lnTo>
                      <a:lnTo>
                        <a:pt x="0" y="6"/>
                      </a:lnTo>
                      <a:lnTo>
                        <a:pt x="0" y="6"/>
                      </a:lnTo>
                      <a:lnTo>
                        <a:pt x="0" y="2"/>
                      </a:lnTo>
                      <a:lnTo>
                        <a:pt x="4" y="0"/>
                      </a:lnTo>
                      <a:lnTo>
                        <a:pt x="4" y="0"/>
                      </a:lnTo>
                      <a:lnTo>
                        <a:pt x="8" y="2"/>
                      </a:lnTo>
                      <a:lnTo>
                        <a:pt x="10" y="6"/>
                      </a:lnTo>
                      <a:lnTo>
                        <a:pt x="10" y="6"/>
                      </a:lnTo>
                      <a:close/>
                    </a:path>
                  </a:pathLst>
                </a:custGeom>
                <a:solidFill>
                  <a:srgbClr val="7EA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2" name="Freeform 39"/>
                <p:cNvSpPr>
                  <a:spLocks noEditPoints="1"/>
                </p:cNvSpPr>
                <p:nvPr/>
              </p:nvSpPr>
              <p:spPr bwMode="auto">
                <a:xfrm>
                  <a:off x="452" y="1900"/>
                  <a:ext cx="264" cy="164"/>
                </a:xfrm>
                <a:custGeom>
                  <a:avLst/>
                  <a:gdLst>
                    <a:gd name="T0" fmla="*/ 10 w 264"/>
                    <a:gd name="T1" fmla="*/ 148 h 164"/>
                    <a:gd name="T2" fmla="*/ 50 w 264"/>
                    <a:gd name="T3" fmla="*/ 80 h 164"/>
                    <a:gd name="T4" fmla="*/ 256 w 264"/>
                    <a:gd name="T5" fmla="*/ 82 h 164"/>
                    <a:gd name="T6" fmla="*/ 256 w 264"/>
                    <a:gd name="T7" fmla="*/ 82 h 164"/>
                    <a:gd name="T8" fmla="*/ 256 w 264"/>
                    <a:gd name="T9" fmla="*/ 156 h 164"/>
                    <a:gd name="T10" fmla="*/ 256 w 264"/>
                    <a:gd name="T11" fmla="*/ 156 h 164"/>
                    <a:gd name="T12" fmla="*/ 10 w 264"/>
                    <a:gd name="T13" fmla="*/ 148 h 164"/>
                    <a:gd name="T14" fmla="*/ 10 w 264"/>
                    <a:gd name="T15" fmla="*/ 148 h 164"/>
                    <a:gd name="T16" fmla="*/ 44 w 264"/>
                    <a:gd name="T17" fmla="*/ 8 h 164"/>
                    <a:gd name="T18" fmla="*/ 44 w 264"/>
                    <a:gd name="T19" fmla="*/ 74 h 164"/>
                    <a:gd name="T20" fmla="*/ 8 w 264"/>
                    <a:gd name="T21" fmla="*/ 136 h 164"/>
                    <a:gd name="T22" fmla="*/ 8 w 264"/>
                    <a:gd name="T23" fmla="*/ 136 h 164"/>
                    <a:gd name="T24" fmla="*/ 8 w 264"/>
                    <a:gd name="T25" fmla="*/ 8 h 164"/>
                    <a:gd name="T26" fmla="*/ 8 w 264"/>
                    <a:gd name="T27" fmla="*/ 8 h 164"/>
                    <a:gd name="T28" fmla="*/ 44 w 264"/>
                    <a:gd name="T29" fmla="*/ 8 h 164"/>
                    <a:gd name="T30" fmla="*/ 44 w 264"/>
                    <a:gd name="T31" fmla="*/ 8 h 164"/>
                    <a:gd name="T32" fmla="*/ 256 w 264"/>
                    <a:gd name="T33" fmla="*/ 74 h 164"/>
                    <a:gd name="T34" fmla="*/ 256 w 264"/>
                    <a:gd name="T35" fmla="*/ 74 h 164"/>
                    <a:gd name="T36" fmla="*/ 52 w 264"/>
                    <a:gd name="T37" fmla="*/ 72 h 164"/>
                    <a:gd name="T38" fmla="*/ 52 w 264"/>
                    <a:gd name="T39" fmla="*/ 72 h 164"/>
                    <a:gd name="T40" fmla="*/ 52 w 264"/>
                    <a:gd name="T41" fmla="*/ 8 h 164"/>
                    <a:gd name="T42" fmla="*/ 52 w 264"/>
                    <a:gd name="T43" fmla="*/ 8 h 164"/>
                    <a:gd name="T44" fmla="*/ 256 w 264"/>
                    <a:gd name="T45" fmla="*/ 8 h 164"/>
                    <a:gd name="T46" fmla="*/ 256 w 264"/>
                    <a:gd name="T47" fmla="*/ 8 h 164"/>
                    <a:gd name="T48" fmla="*/ 256 w 264"/>
                    <a:gd name="T49" fmla="*/ 74 h 164"/>
                    <a:gd name="T50" fmla="*/ 256 w 264"/>
                    <a:gd name="T51" fmla="*/ 74 h 164"/>
                    <a:gd name="T52" fmla="*/ 260 w 264"/>
                    <a:gd name="T53" fmla="*/ 0 h 164"/>
                    <a:gd name="T54" fmla="*/ 4 w 264"/>
                    <a:gd name="T55" fmla="*/ 0 h 164"/>
                    <a:gd name="T56" fmla="*/ 4 w 264"/>
                    <a:gd name="T57" fmla="*/ 0 h 164"/>
                    <a:gd name="T58" fmla="*/ 0 w 264"/>
                    <a:gd name="T59" fmla="*/ 0 h 164"/>
                    <a:gd name="T60" fmla="*/ 0 w 264"/>
                    <a:gd name="T61" fmla="*/ 4 h 164"/>
                    <a:gd name="T62" fmla="*/ 0 w 264"/>
                    <a:gd name="T63" fmla="*/ 152 h 164"/>
                    <a:gd name="T64" fmla="*/ 0 w 264"/>
                    <a:gd name="T65" fmla="*/ 152 h 164"/>
                    <a:gd name="T66" fmla="*/ 0 w 264"/>
                    <a:gd name="T67" fmla="*/ 154 h 164"/>
                    <a:gd name="T68" fmla="*/ 4 w 264"/>
                    <a:gd name="T69" fmla="*/ 156 h 164"/>
                    <a:gd name="T70" fmla="*/ 260 w 264"/>
                    <a:gd name="T71" fmla="*/ 164 h 164"/>
                    <a:gd name="T72" fmla="*/ 260 w 264"/>
                    <a:gd name="T73" fmla="*/ 164 h 164"/>
                    <a:gd name="T74" fmla="*/ 262 w 264"/>
                    <a:gd name="T75" fmla="*/ 162 h 164"/>
                    <a:gd name="T76" fmla="*/ 262 w 264"/>
                    <a:gd name="T77" fmla="*/ 162 h 164"/>
                    <a:gd name="T78" fmla="*/ 264 w 264"/>
                    <a:gd name="T79" fmla="*/ 160 h 164"/>
                    <a:gd name="T80" fmla="*/ 264 w 264"/>
                    <a:gd name="T81" fmla="*/ 4 h 164"/>
                    <a:gd name="T82" fmla="*/ 264 w 264"/>
                    <a:gd name="T83" fmla="*/ 4 h 164"/>
                    <a:gd name="T84" fmla="*/ 262 w 264"/>
                    <a:gd name="T85" fmla="*/ 0 h 164"/>
                    <a:gd name="T86" fmla="*/ 260 w 264"/>
                    <a:gd name="T87" fmla="*/ 0 h 164"/>
                    <a:gd name="T88" fmla="*/ 260 w 264"/>
                    <a:gd name="T89"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4" h="164">
                      <a:moveTo>
                        <a:pt x="10" y="148"/>
                      </a:moveTo>
                      <a:lnTo>
                        <a:pt x="50" y="80"/>
                      </a:lnTo>
                      <a:lnTo>
                        <a:pt x="256" y="82"/>
                      </a:lnTo>
                      <a:lnTo>
                        <a:pt x="256" y="82"/>
                      </a:lnTo>
                      <a:lnTo>
                        <a:pt x="256" y="156"/>
                      </a:lnTo>
                      <a:lnTo>
                        <a:pt x="256" y="156"/>
                      </a:lnTo>
                      <a:lnTo>
                        <a:pt x="10" y="148"/>
                      </a:lnTo>
                      <a:lnTo>
                        <a:pt x="10" y="148"/>
                      </a:lnTo>
                      <a:close/>
                      <a:moveTo>
                        <a:pt x="44" y="8"/>
                      </a:moveTo>
                      <a:lnTo>
                        <a:pt x="44" y="74"/>
                      </a:lnTo>
                      <a:lnTo>
                        <a:pt x="8" y="136"/>
                      </a:lnTo>
                      <a:lnTo>
                        <a:pt x="8" y="136"/>
                      </a:lnTo>
                      <a:lnTo>
                        <a:pt x="8" y="8"/>
                      </a:lnTo>
                      <a:lnTo>
                        <a:pt x="8" y="8"/>
                      </a:lnTo>
                      <a:lnTo>
                        <a:pt x="44" y="8"/>
                      </a:lnTo>
                      <a:lnTo>
                        <a:pt x="44" y="8"/>
                      </a:lnTo>
                      <a:close/>
                      <a:moveTo>
                        <a:pt x="256" y="74"/>
                      </a:moveTo>
                      <a:lnTo>
                        <a:pt x="256" y="74"/>
                      </a:lnTo>
                      <a:lnTo>
                        <a:pt x="52" y="72"/>
                      </a:lnTo>
                      <a:lnTo>
                        <a:pt x="52" y="72"/>
                      </a:lnTo>
                      <a:lnTo>
                        <a:pt x="52" y="8"/>
                      </a:lnTo>
                      <a:lnTo>
                        <a:pt x="52" y="8"/>
                      </a:lnTo>
                      <a:lnTo>
                        <a:pt x="256" y="8"/>
                      </a:lnTo>
                      <a:lnTo>
                        <a:pt x="256" y="8"/>
                      </a:lnTo>
                      <a:lnTo>
                        <a:pt x="256" y="74"/>
                      </a:lnTo>
                      <a:lnTo>
                        <a:pt x="256" y="74"/>
                      </a:lnTo>
                      <a:close/>
                      <a:moveTo>
                        <a:pt x="260" y="0"/>
                      </a:moveTo>
                      <a:lnTo>
                        <a:pt x="4" y="0"/>
                      </a:lnTo>
                      <a:lnTo>
                        <a:pt x="4" y="0"/>
                      </a:lnTo>
                      <a:lnTo>
                        <a:pt x="0" y="0"/>
                      </a:lnTo>
                      <a:lnTo>
                        <a:pt x="0" y="4"/>
                      </a:lnTo>
                      <a:lnTo>
                        <a:pt x="0" y="152"/>
                      </a:lnTo>
                      <a:lnTo>
                        <a:pt x="0" y="152"/>
                      </a:lnTo>
                      <a:lnTo>
                        <a:pt x="0" y="154"/>
                      </a:lnTo>
                      <a:lnTo>
                        <a:pt x="4" y="156"/>
                      </a:lnTo>
                      <a:lnTo>
                        <a:pt x="260" y="164"/>
                      </a:lnTo>
                      <a:lnTo>
                        <a:pt x="260" y="164"/>
                      </a:lnTo>
                      <a:lnTo>
                        <a:pt x="262" y="162"/>
                      </a:lnTo>
                      <a:lnTo>
                        <a:pt x="262" y="162"/>
                      </a:lnTo>
                      <a:lnTo>
                        <a:pt x="264" y="160"/>
                      </a:lnTo>
                      <a:lnTo>
                        <a:pt x="264" y="4"/>
                      </a:lnTo>
                      <a:lnTo>
                        <a:pt x="264" y="4"/>
                      </a:lnTo>
                      <a:lnTo>
                        <a:pt x="262" y="0"/>
                      </a:lnTo>
                      <a:lnTo>
                        <a:pt x="260" y="0"/>
                      </a:lnTo>
                      <a:lnTo>
                        <a:pt x="2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3" name="Freeform 40"/>
                <p:cNvSpPr>
                  <a:spLocks/>
                </p:cNvSpPr>
                <p:nvPr/>
              </p:nvSpPr>
              <p:spPr bwMode="auto">
                <a:xfrm>
                  <a:off x="426" y="1674"/>
                  <a:ext cx="258" cy="44"/>
                </a:xfrm>
                <a:custGeom>
                  <a:avLst/>
                  <a:gdLst>
                    <a:gd name="T0" fmla="*/ 258 w 258"/>
                    <a:gd name="T1" fmla="*/ 28 h 44"/>
                    <a:gd name="T2" fmla="*/ 0 w 258"/>
                    <a:gd name="T3" fmla="*/ 44 h 44"/>
                    <a:gd name="T4" fmla="*/ 0 w 258"/>
                    <a:gd name="T5" fmla="*/ 14 h 44"/>
                    <a:gd name="T6" fmla="*/ 258 w 258"/>
                    <a:gd name="T7" fmla="*/ 0 h 44"/>
                    <a:gd name="T8" fmla="*/ 258 w 258"/>
                    <a:gd name="T9" fmla="*/ 28 h 44"/>
                  </a:gdLst>
                  <a:ahLst/>
                  <a:cxnLst>
                    <a:cxn ang="0">
                      <a:pos x="T0" y="T1"/>
                    </a:cxn>
                    <a:cxn ang="0">
                      <a:pos x="T2" y="T3"/>
                    </a:cxn>
                    <a:cxn ang="0">
                      <a:pos x="T4" y="T5"/>
                    </a:cxn>
                    <a:cxn ang="0">
                      <a:pos x="T6" y="T7"/>
                    </a:cxn>
                    <a:cxn ang="0">
                      <a:pos x="T8" y="T9"/>
                    </a:cxn>
                  </a:cxnLst>
                  <a:rect l="0" t="0" r="r" b="b"/>
                  <a:pathLst>
                    <a:path w="258" h="44">
                      <a:moveTo>
                        <a:pt x="258" y="28"/>
                      </a:moveTo>
                      <a:lnTo>
                        <a:pt x="0" y="44"/>
                      </a:lnTo>
                      <a:lnTo>
                        <a:pt x="0" y="14"/>
                      </a:lnTo>
                      <a:lnTo>
                        <a:pt x="258" y="0"/>
                      </a:lnTo>
                      <a:lnTo>
                        <a:pt x="258" y="2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4" name="Freeform 41"/>
                <p:cNvSpPr>
                  <a:spLocks noEditPoints="1"/>
                </p:cNvSpPr>
                <p:nvPr/>
              </p:nvSpPr>
              <p:spPr bwMode="auto">
                <a:xfrm>
                  <a:off x="422" y="1670"/>
                  <a:ext cx="276" cy="94"/>
                </a:xfrm>
                <a:custGeom>
                  <a:avLst/>
                  <a:gdLst>
                    <a:gd name="T0" fmla="*/ 8 w 276"/>
                    <a:gd name="T1" fmla="*/ 86 h 94"/>
                    <a:gd name="T2" fmla="*/ 8 w 276"/>
                    <a:gd name="T3" fmla="*/ 86 h 94"/>
                    <a:gd name="T4" fmla="*/ 8 w 276"/>
                    <a:gd name="T5" fmla="*/ 60 h 94"/>
                    <a:gd name="T6" fmla="*/ 268 w 276"/>
                    <a:gd name="T7" fmla="*/ 46 h 94"/>
                    <a:gd name="T8" fmla="*/ 268 w 276"/>
                    <a:gd name="T9" fmla="*/ 46 h 94"/>
                    <a:gd name="T10" fmla="*/ 268 w 276"/>
                    <a:gd name="T11" fmla="*/ 78 h 94"/>
                    <a:gd name="T12" fmla="*/ 268 w 276"/>
                    <a:gd name="T13" fmla="*/ 78 h 94"/>
                    <a:gd name="T14" fmla="*/ 8 w 276"/>
                    <a:gd name="T15" fmla="*/ 86 h 94"/>
                    <a:gd name="T16" fmla="*/ 8 w 276"/>
                    <a:gd name="T17" fmla="*/ 86 h 94"/>
                    <a:gd name="T18" fmla="*/ 268 w 276"/>
                    <a:gd name="T19" fmla="*/ 8 h 94"/>
                    <a:gd name="T20" fmla="*/ 268 w 276"/>
                    <a:gd name="T21" fmla="*/ 8 h 94"/>
                    <a:gd name="T22" fmla="*/ 268 w 276"/>
                    <a:gd name="T23" fmla="*/ 38 h 94"/>
                    <a:gd name="T24" fmla="*/ 8 w 276"/>
                    <a:gd name="T25" fmla="*/ 52 h 94"/>
                    <a:gd name="T26" fmla="*/ 8 w 276"/>
                    <a:gd name="T27" fmla="*/ 52 h 94"/>
                    <a:gd name="T28" fmla="*/ 8 w 276"/>
                    <a:gd name="T29" fmla="*/ 22 h 94"/>
                    <a:gd name="T30" fmla="*/ 8 w 276"/>
                    <a:gd name="T31" fmla="*/ 22 h 94"/>
                    <a:gd name="T32" fmla="*/ 268 w 276"/>
                    <a:gd name="T33" fmla="*/ 8 h 94"/>
                    <a:gd name="T34" fmla="*/ 268 w 276"/>
                    <a:gd name="T35" fmla="*/ 8 h 94"/>
                    <a:gd name="T36" fmla="*/ 274 w 276"/>
                    <a:gd name="T37" fmla="*/ 2 h 94"/>
                    <a:gd name="T38" fmla="*/ 274 w 276"/>
                    <a:gd name="T39" fmla="*/ 2 h 94"/>
                    <a:gd name="T40" fmla="*/ 272 w 276"/>
                    <a:gd name="T41" fmla="*/ 0 h 94"/>
                    <a:gd name="T42" fmla="*/ 4 w 276"/>
                    <a:gd name="T43" fmla="*/ 14 h 94"/>
                    <a:gd name="T44" fmla="*/ 4 w 276"/>
                    <a:gd name="T45" fmla="*/ 14 h 94"/>
                    <a:gd name="T46" fmla="*/ 2 w 276"/>
                    <a:gd name="T47" fmla="*/ 16 h 94"/>
                    <a:gd name="T48" fmla="*/ 0 w 276"/>
                    <a:gd name="T49" fmla="*/ 18 h 94"/>
                    <a:gd name="T50" fmla="*/ 0 w 276"/>
                    <a:gd name="T51" fmla="*/ 90 h 94"/>
                    <a:gd name="T52" fmla="*/ 0 w 276"/>
                    <a:gd name="T53" fmla="*/ 90 h 94"/>
                    <a:gd name="T54" fmla="*/ 2 w 276"/>
                    <a:gd name="T55" fmla="*/ 94 h 94"/>
                    <a:gd name="T56" fmla="*/ 2 w 276"/>
                    <a:gd name="T57" fmla="*/ 94 h 94"/>
                    <a:gd name="T58" fmla="*/ 4 w 276"/>
                    <a:gd name="T59" fmla="*/ 94 h 94"/>
                    <a:gd name="T60" fmla="*/ 272 w 276"/>
                    <a:gd name="T61" fmla="*/ 86 h 94"/>
                    <a:gd name="T62" fmla="*/ 272 w 276"/>
                    <a:gd name="T63" fmla="*/ 86 h 94"/>
                    <a:gd name="T64" fmla="*/ 276 w 276"/>
                    <a:gd name="T65" fmla="*/ 84 h 94"/>
                    <a:gd name="T66" fmla="*/ 276 w 276"/>
                    <a:gd name="T67" fmla="*/ 82 h 94"/>
                    <a:gd name="T68" fmla="*/ 276 w 276"/>
                    <a:gd name="T69" fmla="*/ 4 h 94"/>
                    <a:gd name="T70" fmla="*/ 276 w 276"/>
                    <a:gd name="T71" fmla="*/ 4 h 94"/>
                    <a:gd name="T72" fmla="*/ 274 w 276"/>
                    <a:gd name="T73" fmla="*/ 2 h 94"/>
                    <a:gd name="T74" fmla="*/ 274 w 276"/>
                    <a:gd name="T75" fmla="*/ 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6" h="94">
                      <a:moveTo>
                        <a:pt x="8" y="86"/>
                      </a:moveTo>
                      <a:lnTo>
                        <a:pt x="8" y="86"/>
                      </a:lnTo>
                      <a:lnTo>
                        <a:pt x="8" y="60"/>
                      </a:lnTo>
                      <a:lnTo>
                        <a:pt x="268" y="46"/>
                      </a:lnTo>
                      <a:lnTo>
                        <a:pt x="268" y="46"/>
                      </a:lnTo>
                      <a:lnTo>
                        <a:pt x="268" y="78"/>
                      </a:lnTo>
                      <a:lnTo>
                        <a:pt x="268" y="78"/>
                      </a:lnTo>
                      <a:lnTo>
                        <a:pt x="8" y="86"/>
                      </a:lnTo>
                      <a:lnTo>
                        <a:pt x="8" y="86"/>
                      </a:lnTo>
                      <a:close/>
                      <a:moveTo>
                        <a:pt x="268" y="8"/>
                      </a:moveTo>
                      <a:lnTo>
                        <a:pt x="268" y="8"/>
                      </a:lnTo>
                      <a:lnTo>
                        <a:pt x="268" y="38"/>
                      </a:lnTo>
                      <a:lnTo>
                        <a:pt x="8" y="52"/>
                      </a:lnTo>
                      <a:lnTo>
                        <a:pt x="8" y="52"/>
                      </a:lnTo>
                      <a:lnTo>
                        <a:pt x="8" y="22"/>
                      </a:lnTo>
                      <a:lnTo>
                        <a:pt x="8" y="22"/>
                      </a:lnTo>
                      <a:lnTo>
                        <a:pt x="268" y="8"/>
                      </a:lnTo>
                      <a:lnTo>
                        <a:pt x="268" y="8"/>
                      </a:lnTo>
                      <a:close/>
                      <a:moveTo>
                        <a:pt x="274" y="2"/>
                      </a:moveTo>
                      <a:lnTo>
                        <a:pt x="274" y="2"/>
                      </a:lnTo>
                      <a:lnTo>
                        <a:pt x="272" y="0"/>
                      </a:lnTo>
                      <a:lnTo>
                        <a:pt x="4" y="14"/>
                      </a:lnTo>
                      <a:lnTo>
                        <a:pt x="4" y="14"/>
                      </a:lnTo>
                      <a:lnTo>
                        <a:pt x="2" y="16"/>
                      </a:lnTo>
                      <a:lnTo>
                        <a:pt x="0" y="18"/>
                      </a:lnTo>
                      <a:lnTo>
                        <a:pt x="0" y="90"/>
                      </a:lnTo>
                      <a:lnTo>
                        <a:pt x="0" y="90"/>
                      </a:lnTo>
                      <a:lnTo>
                        <a:pt x="2" y="94"/>
                      </a:lnTo>
                      <a:lnTo>
                        <a:pt x="2" y="94"/>
                      </a:lnTo>
                      <a:lnTo>
                        <a:pt x="4" y="94"/>
                      </a:lnTo>
                      <a:lnTo>
                        <a:pt x="272" y="86"/>
                      </a:lnTo>
                      <a:lnTo>
                        <a:pt x="272" y="86"/>
                      </a:lnTo>
                      <a:lnTo>
                        <a:pt x="276" y="84"/>
                      </a:lnTo>
                      <a:lnTo>
                        <a:pt x="276" y="82"/>
                      </a:lnTo>
                      <a:lnTo>
                        <a:pt x="276" y="4"/>
                      </a:lnTo>
                      <a:lnTo>
                        <a:pt x="276" y="4"/>
                      </a:lnTo>
                      <a:lnTo>
                        <a:pt x="274" y="2"/>
                      </a:lnTo>
                      <a:lnTo>
                        <a:pt x="274"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5" name="Freeform 42"/>
                <p:cNvSpPr>
                  <a:spLocks/>
                </p:cNvSpPr>
                <p:nvPr/>
              </p:nvSpPr>
              <p:spPr bwMode="auto">
                <a:xfrm>
                  <a:off x="826" y="1668"/>
                  <a:ext cx="44" cy="74"/>
                </a:xfrm>
                <a:custGeom>
                  <a:avLst/>
                  <a:gdLst>
                    <a:gd name="T0" fmla="*/ 44 w 44"/>
                    <a:gd name="T1" fmla="*/ 38 h 74"/>
                    <a:gd name="T2" fmla="*/ 44 w 44"/>
                    <a:gd name="T3" fmla="*/ 38 h 74"/>
                    <a:gd name="T4" fmla="*/ 42 w 44"/>
                    <a:gd name="T5" fmla="*/ 52 h 74"/>
                    <a:gd name="T6" fmla="*/ 38 w 44"/>
                    <a:gd name="T7" fmla="*/ 64 h 74"/>
                    <a:gd name="T8" fmla="*/ 30 w 44"/>
                    <a:gd name="T9" fmla="*/ 72 h 74"/>
                    <a:gd name="T10" fmla="*/ 26 w 44"/>
                    <a:gd name="T11" fmla="*/ 74 h 74"/>
                    <a:gd name="T12" fmla="*/ 22 w 44"/>
                    <a:gd name="T13" fmla="*/ 74 h 74"/>
                    <a:gd name="T14" fmla="*/ 22 w 44"/>
                    <a:gd name="T15" fmla="*/ 74 h 74"/>
                    <a:gd name="T16" fmla="*/ 18 w 44"/>
                    <a:gd name="T17" fmla="*/ 74 h 74"/>
                    <a:gd name="T18" fmla="*/ 14 w 44"/>
                    <a:gd name="T19" fmla="*/ 72 h 74"/>
                    <a:gd name="T20" fmla="*/ 6 w 44"/>
                    <a:gd name="T21" fmla="*/ 64 h 74"/>
                    <a:gd name="T22" fmla="*/ 2 w 44"/>
                    <a:gd name="T23" fmla="*/ 52 h 74"/>
                    <a:gd name="T24" fmla="*/ 0 w 44"/>
                    <a:gd name="T25" fmla="*/ 38 h 74"/>
                    <a:gd name="T26" fmla="*/ 0 w 44"/>
                    <a:gd name="T27" fmla="*/ 38 h 74"/>
                    <a:gd name="T28" fmla="*/ 2 w 44"/>
                    <a:gd name="T29" fmla="*/ 24 h 74"/>
                    <a:gd name="T30" fmla="*/ 6 w 44"/>
                    <a:gd name="T31" fmla="*/ 12 h 74"/>
                    <a:gd name="T32" fmla="*/ 14 w 44"/>
                    <a:gd name="T33" fmla="*/ 4 h 74"/>
                    <a:gd name="T34" fmla="*/ 18 w 44"/>
                    <a:gd name="T35" fmla="*/ 2 h 74"/>
                    <a:gd name="T36" fmla="*/ 22 w 44"/>
                    <a:gd name="T37" fmla="*/ 0 h 74"/>
                    <a:gd name="T38" fmla="*/ 22 w 44"/>
                    <a:gd name="T39" fmla="*/ 0 h 74"/>
                    <a:gd name="T40" fmla="*/ 26 w 44"/>
                    <a:gd name="T41" fmla="*/ 2 h 74"/>
                    <a:gd name="T42" fmla="*/ 30 w 44"/>
                    <a:gd name="T43" fmla="*/ 4 h 74"/>
                    <a:gd name="T44" fmla="*/ 38 w 44"/>
                    <a:gd name="T45" fmla="*/ 12 h 74"/>
                    <a:gd name="T46" fmla="*/ 42 w 44"/>
                    <a:gd name="T47" fmla="*/ 24 h 74"/>
                    <a:gd name="T48" fmla="*/ 44 w 44"/>
                    <a:gd name="T49" fmla="*/ 38 h 74"/>
                    <a:gd name="T50" fmla="*/ 44 w 44"/>
                    <a:gd name="T51"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74">
                      <a:moveTo>
                        <a:pt x="44" y="38"/>
                      </a:moveTo>
                      <a:lnTo>
                        <a:pt x="44" y="38"/>
                      </a:lnTo>
                      <a:lnTo>
                        <a:pt x="42" y="52"/>
                      </a:lnTo>
                      <a:lnTo>
                        <a:pt x="38" y="64"/>
                      </a:lnTo>
                      <a:lnTo>
                        <a:pt x="30" y="72"/>
                      </a:lnTo>
                      <a:lnTo>
                        <a:pt x="26" y="74"/>
                      </a:lnTo>
                      <a:lnTo>
                        <a:pt x="22" y="74"/>
                      </a:lnTo>
                      <a:lnTo>
                        <a:pt x="22" y="74"/>
                      </a:lnTo>
                      <a:lnTo>
                        <a:pt x="18" y="74"/>
                      </a:lnTo>
                      <a:lnTo>
                        <a:pt x="14" y="72"/>
                      </a:lnTo>
                      <a:lnTo>
                        <a:pt x="6" y="64"/>
                      </a:lnTo>
                      <a:lnTo>
                        <a:pt x="2" y="52"/>
                      </a:lnTo>
                      <a:lnTo>
                        <a:pt x="0" y="38"/>
                      </a:lnTo>
                      <a:lnTo>
                        <a:pt x="0" y="38"/>
                      </a:lnTo>
                      <a:lnTo>
                        <a:pt x="2" y="24"/>
                      </a:lnTo>
                      <a:lnTo>
                        <a:pt x="6" y="12"/>
                      </a:lnTo>
                      <a:lnTo>
                        <a:pt x="14" y="4"/>
                      </a:lnTo>
                      <a:lnTo>
                        <a:pt x="18" y="2"/>
                      </a:lnTo>
                      <a:lnTo>
                        <a:pt x="22" y="0"/>
                      </a:lnTo>
                      <a:lnTo>
                        <a:pt x="22" y="0"/>
                      </a:lnTo>
                      <a:lnTo>
                        <a:pt x="26" y="2"/>
                      </a:lnTo>
                      <a:lnTo>
                        <a:pt x="30" y="4"/>
                      </a:lnTo>
                      <a:lnTo>
                        <a:pt x="38" y="12"/>
                      </a:lnTo>
                      <a:lnTo>
                        <a:pt x="42" y="24"/>
                      </a:lnTo>
                      <a:lnTo>
                        <a:pt x="44" y="38"/>
                      </a:lnTo>
                      <a:lnTo>
                        <a:pt x="44" y="38"/>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6" name="Freeform 43"/>
                <p:cNvSpPr>
                  <a:spLocks/>
                </p:cNvSpPr>
                <p:nvPr/>
              </p:nvSpPr>
              <p:spPr bwMode="auto">
                <a:xfrm>
                  <a:off x="884" y="1676"/>
                  <a:ext cx="18" cy="30"/>
                </a:xfrm>
                <a:custGeom>
                  <a:avLst/>
                  <a:gdLst>
                    <a:gd name="T0" fmla="*/ 18 w 18"/>
                    <a:gd name="T1" fmla="*/ 14 h 30"/>
                    <a:gd name="T2" fmla="*/ 18 w 18"/>
                    <a:gd name="T3" fmla="*/ 14 h 30"/>
                    <a:gd name="T4" fmla="*/ 18 w 18"/>
                    <a:gd name="T5" fmla="*/ 20 h 30"/>
                    <a:gd name="T6" fmla="*/ 16 w 18"/>
                    <a:gd name="T7" fmla="*/ 26 h 30"/>
                    <a:gd name="T8" fmla="*/ 12 w 18"/>
                    <a:gd name="T9" fmla="*/ 30 h 30"/>
                    <a:gd name="T10" fmla="*/ 10 w 18"/>
                    <a:gd name="T11" fmla="*/ 30 h 30"/>
                    <a:gd name="T12" fmla="*/ 10 w 18"/>
                    <a:gd name="T13" fmla="*/ 30 h 30"/>
                    <a:gd name="T14" fmla="*/ 6 w 18"/>
                    <a:gd name="T15" fmla="*/ 30 h 30"/>
                    <a:gd name="T16" fmla="*/ 4 w 18"/>
                    <a:gd name="T17" fmla="*/ 26 h 30"/>
                    <a:gd name="T18" fmla="*/ 2 w 18"/>
                    <a:gd name="T19" fmla="*/ 20 h 30"/>
                    <a:gd name="T20" fmla="*/ 0 w 18"/>
                    <a:gd name="T21" fmla="*/ 14 h 30"/>
                    <a:gd name="T22" fmla="*/ 0 w 18"/>
                    <a:gd name="T23" fmla="*/ 14 h 30"/>
                    <a:gd name="T24" fmla="*/ 2 w 18"/>
                    <a:gd name="T25" fmla="*/ 8 h 30"/>
                    <a:gd name="T26" fmla="*/ 4 w 18"/>
                    <a:gd name="T27" fmla="*/ 4 h 30"/>
                    <a:gd name="T28" fmla="*/ 6 w 18"/>
                    <a:gd name="T29" fmla="*/ 0 h 30"/>
                    <a:gd name="T30" fmla="*/ 10 w 18"/>
                    <a:gd name="T31" fmla="*/ 0 h 30"/>
                    <a:gd name="T32" fmla="*/ 10 w 18"/>
                    <a:gd name="T33" fmla="*/ 0 h 30"/>
                    <a:gd name="T34" fmla="*/ 12 w 18"/>
                    <a:gd name="T35" fmla="*/ 0 h 30"/>
                    <a:gd name="T36" fmla="*/ 16 w 18"/>
                    <a:gd name="T37" fmla="*/ 4 h 30"/>
                    <a:gd name="T38" fmla="*/ 18 w 18"/>
                    <a:gd name="T39" fmla="*/ 8 h 30"/>
                    <a:gd name="T40" fmla="*/ 18 w 18"/>
                    <a:gd name="T41" fmla="*/ 14 h 30"/>
                    <a:gd name="T42" fmla="*/ 18 w 18"/>
                    <a:gd name="T43" fmla="*/ 1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 h="30">
                      <a:moveTo>
                        <a:pt x="18" y="14"/>
                      </a:moveTo>
                      <a:lnTo>
                        <a:pt x="18" y="14"/>
                      </a:lnTo>
                      <a:lnTo>
                        <a:pt x="18" y="20"/>
                      </a:lnTo>
                      <a:lnTo>
                        <a:pt x="16" y="26"/>
                      </a:lnTo>
                      <a:lnTo>
                        <a:pt x="12" y="30"/>
                      </a:lnTo>
                      <a:lnTo>
                        <a:pt x="10" y="30"/>
                      </a:lnTo>
                      <a:lnTo>
                        <a:pt x="10" y="30"/>
                      </a:lnTo>
                      <a:lnTo>
                        <a:pt x="6" y="30"/>
                      </a:lnTo>
                      <a:lnTo>
                        <a:pt x="4" y="26"/>
                      </a:lnTo>
                      <a:lnTo>
                        <a:pt x="2" y="20"/>
                      </a:lnTo>
                      <a:lnTo>
                        <a:pt x="0" y="14"/>
                      </a:lnTo>
                      <a:lnTo>
                        <a:pt x="0" y="14"/>
                      </a:lnTo>
                      <a:lnTo>
                        <a:pt x="2" y="8"/>
                      </a:lnTo>
                      <a:lnTo>
                        <a:pt x="4" y="4"/>
                      </a:lnTo>
                      <a:lnTo>
                        <a:pt x="6" y="0"/>
                      </a:lnTo>
                      <a:lnTo>
                        <a:pt x="10" y="0"/>
                      </a:lnTo>
                      <a:lnTo>
                        <a:pt x="10" y="0"/>
                      </a:lnTo>
                      <a:lnTo>
                        <a:pt x="12" y="0"/>
                      </a:lnTo>
                      <a:lnTo>
                        <a:pt x="16" y="4"/>
                      </a:lnTo>
                      <a:lnTo>
                        <a:pt x="18" y="8"/>
                      </a:lnTo>
                      <a:lnTo>
                        <a:pt x="18" y="14"/>
                      </a:lnTo>
                      <a:lnTo>
                        <a:pt x="18" y="1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107" name="Freeform 50"/>
                <p:cNvSpPr>
                  <a:spLocks noEditPoints="1"/>
                </p:cNvSpPr>
                <p:nvPr/>
              </p:nvSpPr>
              <p:spPr bwMode="auto">
                <a:xfrm>
                  <a:off x="494" y="2190"/>
                  <a:ext cx="104" cy="110"/>
                </a:xfrm>
                <a:custGeom>
                  <a:avLst/>
                  <a:gdLst>
                    <a:gd name="T0" fmla="*/ 16 w 104"/>
                    <a:gd name="T1" fmla="*/ 56 h 110"/>
                    <a:gd name="T2" fmla="*/ 20 w 104"/>
                    <a:gd name="T3" fmla="*/ 40 h 110"/>
                    <a:gd name="T4" fmla="*/ 28 w 104"/>
                    <a:gd name="T5" fmla="*/ 28 h 110"/>
                    <a:gd name="T6" fmla="*/ 38 w 104"/>
                    <a:gd name="T7" fmla="*/ 20 h 110"/>
                    <a:gd name="T8" fmla="*/ 52 w 104"/>
                    <a:gd name="T9" fmla="*/ 16 h 110"/>
                    <a:gd name="T10" fmla="*/ 60 w 104"/>
                    <a:gd name="T11" fmla="*/ 18 h 110"/>
                    <a:gd name="T12" fmla="*/ 72 w 104"/>
                    <a:gd name="T13" fmla="*/ 24 h 110"/>
                    <a:gd name="T14" fmla="*/ 82 w 104"/>
                    <a:gd name="T15" fmla="*/ 34 h 110"/>
                    <a:gd name="T16" fmla="*/ 88 w 104"/>
                    <a:gd name="T17" fmla="*/ 48 h 110"/>
                    <a:gd name="T18" fmla="*/ 88 w 104"/>
                    <a:gd name="T19" fmla="*/ 56 h 110"/>
                    <a:gd name="T20" fmla="*/ 86 w 104"/>
                    <a:gd name="T21" fmla="*/ 70 h 110"/>
                    <a:gd name="T22" fmla="*/ 78 w 104"/>
                    <a:gd name="T23" fmla="*/ 82 h 110"/>
                    <a:gd name="T24" fmla="*/ 66 w 104"/>
                    <a:gd name="T25" fmla="*/ 92 h 110"/>
                    <a:gd name="T26" fmla="*/ 52 w 104"/>
                    <a:gd name="T27" fmla="*/ 94 h 110"/>
                    <a:gd name="T28" fmla="*/ 46 w 104"/>
                    <a:gd name="T29" fmla="*/ 94 h 110"/>
                    <a:gd name="T30" fmla="*/ 32 w 104"/>
                    <a:gd name="T31" fmla="*/ 88 h 110"/>
                    <a:gd name="T32" fmla="*/ 22 w 104"/>
                    <a:gd name="T33" fmla="*/ 76 h 110"/>
                    <a:gd name="T34" fmla="*/ 18 w 104"/>
                    <a:gd name="T35" fmla="*/ 64 h 110"/>
                    <a:gd name="T36" fmla="*/ 16 w 104"/>
                    <a:gd name="T37" fmla="*/ 56 h 110"/>
                    <a:gd name="T38" fmla="*/ 0 w 104"/>
                    <a:gd name="T39" fmla="*/ 56 h 110"/>
                    <a:gd name="T40" fmla="*/ 4 w 104"/>
                    <a:gd name="T41" fmla="*/ 76 h 110"/>
                    <a:gd name="T42" fmla="*/ 16 w 104"/>
                    <a:gd name="T43" fmla="*/ 94 h 110"/>
                    <a:gd name="T44" fmla="*/ 32 w 104"/>
                    <a:gd name="T45" fmla="*/ 106 h 110"/>
                    <a:gd name="T46" fmla="*/ 52 w 104"/>
                    <a:gd name="T47" fmla="*/ 110 h 110"/>
                    <a:gd name="T48" fmla="*/ 62 w 104"/>
                    <a:gd name="T49" fmla="*/ 108 h 110"/>
                    <a:gd name="T50" fmla="*/ 82 w 104"/>
                    <a:gd name="T51" fmla="*/ 100 h 110"/>
                    <a:gd name="T52" fmla="*/ 96 w 104"/>
                    <a:gd name="T53" fmla="*/ 86 h 110"/>
                    <a:gd name="T54" fmla="*/ 102 w 104"/>
                    <a:gd name="T55" fmla="*/ 66 h 110"/>
                    <a:gd name="T56" fmla="*/ 104 w 104"/>
                    <a:gd name="T57" fmla="*/ 56 h 110"/>
                    <a:gd name="T58" fmla="*/ 100 w 104"/>
                    <a:gd name="T59" fmla="*/ 34 h 110"/>
                    <a:gd name="T60" fmla="*/ 88 w 104"/>
                    <a:gd name="T61" fmla="*/ 16 h 110"/>
                    <a:gd name="T62" fmla="*/ 72 w 104"/>
                    <a:gd name="T63" fmla="*/ 4 h 110"/>
                    <a:gd name="T64" fmla="*/ 52 w 104"/>
                    <a:gd name="T65" fmla="*/ 0 h 110"/>
                    <a:gd name="T66" fmla="*/ 42 w 104"/>
                    <a:gd name="T67" fmla="*/ 2 h 110"/>
                    <a:gd name="T68" fmla="*/ 24 w 104"/>
                    <a:gd name="T69" fmla="*/ 10 h 110"/>
                    <a:gd name="T70" fmla="*/ 10 w 104"/>
                    <a:gd name="T71" fmla="*/ 24 h 110"/>
                    <a:gd name="T72" fmla="*/ 2 w 104"/>
                    <a:gd name="T73" fmla="*/ 44 h 110"/>
                    <a:gd name="T74" fmla="*/ 0 w 104"/>
                    <a:gd name="T75"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10">
                      <a:moveTo>
                        <a:pt x="16" y="56"/>
                      </a:moveTo>
                      <a:lnTo>
                        <a:pt x="16" y="56"/>
                      </a:lnTo>
                      <a:lnTo>
                        <a:pt x="18" y="48"/>
                      </a:lnTo>
                      <a:lnTo>
                        <a:pt x="20" y="40"/>
                      </a:lnTo>
                      <a:lnTo>
                        <a:pt x="22" y="34"/>
                      </a:lnTo>
                      <a:lnTo>
                        <a:pt x="28" y="28"/>
                      </a:lnTo>
                      <a:lnTo>
                        <a:pt x="32" y="24"/>
                      </a:lnTo>
                      <a:lnTo>
                        <a:pt x="38" y="20"/>
                      </a:lnTo>
                      <a:lnTo>
                        <a:pt x="46" y="18"/>
                      </a:lnTo>
                      <a:lnTo>
                        <a:pt x="52" y="16"/>
                      </a:lnTo>
                      <a:lnTo>
                        <a:pt x="52" y="16"/>
                      </a:lnTo>
                      <a:lnTo>
                        <a:pt x="60" y="18"/>
                      </a:lnTo>
                      <a:lnTo>
                        <a:pt x="66" y="20"/>
                      </a:lnTo>
                      <a:lnTo>
                        <a:pt x="72" y="24"/>
                      </a:lnTo>
                      <a:lnTo>
                        <a:pt x="78" y="28"/>
                      </a:lnTo>
                      <a:lnTo>
                        <a:pt x="82" y="34"/>
                      </a:lnTo>
                      <a:lnTo>
                        <a:pt x="86" y="40"/>
                      </a:lnTo>
                      <a:lnTo>
                        <a:pt x="88" y="48"/>
                      </a:lnTo>
                      <a:lnTo>
                        <a:pt x="88" y="56"/>
                      </a:lnTo>
                      <a:lnTo>
                        <a:pt x="88" y="56"/>
                      </a:lnTo>
                      <a:lnTo>
                        <a:pt x="88" y="64"/>
                      </a:lnTo>
                      <a:lnTo>
                        <a:pt x="86" y="70"/>
                      </a:lnTo>
                      <a:lnTo>
                        <a:pt x="82" y="76"/>
                      </a:lnTo>
                      <a:lnTo>
                        <a:pt x="78" y="82"/>
                      </a:lnTo>
                      <a:lnTo>
                        <a:pt x="72" y="88"/>
                      </a:lnTo>
                      <a:lnTo>
                        <a:pt x="66" y="92"/>
                      </a:lnTo>
                      <a:lnTo>
                        <a:pt x="60" y="94"/>
                      </a:lnTo>
                      <a:lnTo>
                        <a:pt x="52" y="94"/>
                      </a:lnTo>
                      <a:lnTo>
                        <a:pt x="52" y="94"/>
                      </a:lnTo>
                      <a:lnTo>
                        <a:pt x="46" y="94"/>
                      </a:lnTo>
                      <a:lnTo>
                        <a:pt x="38" y="92"/>
                      </a:lnTo>
                      <a:lnTo>
                        <a:pt x="32" y="88"/>
                      </a:lnTo>
                      <a:lnTo>
                        <a:pt x="28" y="82"/>
                      </a:lnTo>
                      <a:lnTo>
                        <a:pt x="22" y="76"/>
                      </a:lnTo>
                      <a:lnTo>
                        <a:pt x="20" y="70"/>
                      </a:lnTo>
                      <a:lnTo>
                        <a:pt x="18" y="64"/>
                      </a:lnTo>
                      <a:lnTo>
                        <a:pt x="16" y="56"/>
                      </a:lnTo>
                      <a:lnTo>
                        <a:pt x="16" y="56"/>
                      </a:lnTo>
                      <a:close/>
                      <a:moveTo>
                        <a:pt x="0" y="56"/>
                      </a:moveTo>
                      <a:lnTo>
                        <a:pt x="0" y="56"/>
                      </a:lnTo>
                      <a:lnTo>
                        <a:pt x="2" y="66"/>
                      </a:lnTo>
                      <a:lnTo>
                        <a:pt x="4" y="76"/>
                      </a:lnTo>
                      <a:lnTo>
                        <a:pt x="10" y="86"/>
                      </a:lnTo>
                      <a:lnTo>
                        <a:pt x="16" y="94"/>
                      </a:lnTo>
                      <a:lnTo>
                        <a:pt x="24" y="100"/>
                      </a:lnTo>
                      <a:lnTo>
                        <a:pt x="32" y="106"/>
                      </a:lnTo>
                      <a:lnTo>
                        <a:pt x="42" y="108"/>
                      </a:lnTo>
                      <a:lnTo>
                        <a:pt x="52" y="110"/>
                      </a:lnTo>
                      <a:lnTo>
                        <a:pt x="52" y="110"/>
                      </a:lnTo>
                      <a:lnTo>
                        <a:pt x="62" y="108"/>
                      </a:lnTo>
                      <a:lnTo>
                        <a:pt x="72" y="106"/>
                      </a:lnTo>
                      <a:lnTo>
                        <a:pt x="82" y="100"/>
                      </a:lnTo>
                      <a:lnTo>
                        <a:pt x="88" y="94"/>
                      </a:lnTo>
                      <a:lnTo>
                        <a:pt x="96" y="86"/>
                      </a:lnTo>
                      <a:lnTo>
                        <a:pt x="100" y="76"/>
                      </a:lnTo>
                      <a:lnTo>
                        <a:pt x="102" y="66"/>
                      </a:lnTo>
                      <a:lnTo>
                        <a:pt x="104" y="56"/>
                      </a:lnTo>
                      <a:lnTo>
                        <a:pt x="104" y="56"/>
                      </a:lnTo>
                      <a:lnTo>
                        <a:pt x="102" y="44"/>
                      </a:lnTo>
                      <a:lnTo>
                        <a:pt x="100" y="34"/>
                      </a:lnTo>
                      <a:lnTo>
                        <a:pt x="96" y="24"/>
                      </a:lnTo>
                      <a:lnTo>
                        <a:pt x="88" y="16"/>
                      </a:lnTo>
                      <a:lnTo>
                        <a:pt x="82" y="10"/>
                      </a:lnTo>
                      <a:lnTo>
                        <a:pt x="72" y="4"/>
                      </a:lnTo>
                      <a:lnTo>
                        <a:pt x="62" y="2"/>
                      </a:lnTo>
                      <a:lnTo>
                        <a:pt x="52" y="0"/>
                      </a:lnTo>
                      <a:lnTo>
                        <a:pt x="52" y="0"/>
                      </a:lnTo>
                      <a:lnTo>
                        <a:pt x="42" y="2"/>
                      </a:lnTo>
                      <a:lnTo>
                        <a:pt x="32" y="4"/>
                      </a:lnTo>
                      <a:lnTo>
                        <a:pt x="24" y="10"/>
                      </a:lnTo>
                      <a:lnTo>
                        <a:pt x="16" y="16"/>
                      </a:lnTo>
                      <a:lnTo>
                        <a:pt x="10" y="24"/>
                      </a:lnTo>
                      <a:lnTo>
                        <a:pt x="4" y="34"/>
                      </a:lnTo>
                      <a:lnTo>
                        <a:pt x="2" y="44"/>
                      </a:lnTo>
                      <a:lnTo>
                        <a:pt x="0" y="56"/>
                      </a:lnTo>
                      <a:lnTo>
                        <a:pt x="0"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grpSp>
          <p:grpSp>
            <p:nvGrpSpPr>
              <p:cNvPr id="37" name="Group 53"/>
              <p:cNvGrpSpPr>
                <a:grpSpLocks noChangeAspect="1"/>
              </p:cNvGrpSpPr>
              <p:nvPr/>
            </p:nvGrpSpPr>
            <p:grpSpPr bwMode="auto">
              <a:xfrm>
                <a:off x="1381356" y="1347897"/>
                <a:ext cx="493698" cy="522684"/>
                <a:chOff x="341" y="655"/>
                <a:chExt cx="1056" cy="1118"/>
              </a:xfrm>
            </p:grpSpPr>
            <p:sp>
              <p:nvSpPr>
                <p:cNvPr id="38" name="AutoShape 52"/>
                <p:cNvSpPr>
                  <a:spLocks noChangeAspect="1" noChangeArrowheads="1" noTextEdit="1"/>
                </p:cNvSpPr>
                <p:nvPr/>
              </p:nvSpPr>
              <p:spPr bwMode="auto">
                <a:xfrm>
                  <a:off x="341" y="655"/>
                  <a:ext cx="1056" cy="1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0" name="Freeform 54"/>
                <p:cNvSpPr>
                  <a:spLocks/>
                </p:cNvSpPr>
                <p:nvPr/>
              </p:nvSpPr>
              <p:spPr bwMode="auto">
                <a:xfrm>
                  <a:off x="345" y="659"/>
                  <a:ext cx="1048" cy="1110"/>
                </a:xfrm>
                <a:custGeom>
                  <a:avLst/>
                  <a:gdLst>
                    <a:gd name="T0" fmla="*/ 44 w 1048"/>
                    <a:gd name="T1" fmla="*/ 0 h 1110"/>
                    <a:gd name="T2" fmla="*/ 26 w 1048"/>
                    <a:gd name="T3" fmla="*/ 4 h 1110"/>
                    <a:gd name="T4" fmla="*/ 12 w 1048"/>
                    <a:gd name="T5" fmla="*/ 12 h 1110"/>
                    <a:gd name="T6" fmla="*/ 4 w 1048"/>
                    <a:gd name="T7" fmla="*/ 26 h 1110"/>
                    <a:gd name="T8" fmla="*/ 0 w 1048"/>
                    <a:gd name="T9" fmla="*/ 44 h 1110"/>
                    <a:gd name="T10" fmla="*/ 0 w 1048"/>
                    <a:gd name="T11" fmla="*/ 836 h 1110"/>
                    <a:gd name="T12" fmla="*/ 8 w 1048"/>
                    <a:gd name="T13" fmla="*/ 862 h 1110"/>
                    <a:gd name="T14" fmla="*/ 30 w 1048"/>
                    <a:gd name="T15" fmla="*/ 878 h 1110"/>
                    <a:gd name="T16" fmla="*/ 76 w 1048"/>
                    <a:gd name="T17" fmla="*/ 890 h 1110"/>
                    <a:gd name="T18" fmla="*/ 176 w 1048"/>
                    <a:gd name="T19" fmla="*/ 910 h 1110"/>
                    <a:gd name="T20" fmla="*/ 230 w 1048"/>
                    <a:gd name="T21" fmla="*/ 918 h 1110"/>
                    <a:gd name="T22" fmla="*/ 180 w 1048"/>
                    <a:gd name="T23" fmla="*/ 956 h 1110"/>
                    <a:gd name="T24" fmla="*/ 168 w 1048"/>
                    <a:gd name="T25" fmla="*/ 1034 h 1110"/>
                    <a:gd name="T26" fmla="*/ 186 w 1048"/>
                    <a:gd name="T27" fmla="*/ 1048 h 1110"/>
                    <a:gd name="T28" fmla="*/ 210 w 1048"/>
                    <a:gd name="T29" fmla="*/ 1062 h 1110"/>
                    <a:gd name="T30" fmla="*/ 276 w 1048"/>
                    <a:gd name="T31" fmla="*/ 1084 h 1110"/>
                    <a:gd name="T32" fmla="*/ 364 w 1048"/>
                    <a:gd name="T33" fmla="*/ 1100 h 1110"/>
                    <a:gd name="T34" fmla="*/ 462 w 1048"/>
                    <a:gd name="T35" fmla="*/ 1108 h 1110"/>
                    <a:gd name="T36" fmla="*/ 564 w 1048"/>
                    <a:gd name="T37" fmla="*/ 1110 h 1110"/>
                    <a:gd name="T38" fmla="*/ 664 w 1048"/>
                    <a:gd name="T39" fmla="*/ 1102 h 1110"/>
                    <a:gd name="T40" fmla="*/ 756 w 1048"/>
                    <a:gd name="T41" fmla="*/ 1086 h 1110"/>
                    <a:gd name="T42" fmla="*/ 830 w 1048"/>
                    <a:gd name="T43" fmla="*/ 1064 h 1110"/>
                    <a:gd name="T44" fmla="*/ 880 w 1048"/>
                    <a:gd name="T45" fmla="*/ 1036 h 1110"/>
                    <a:gd name="T46" fmla="*/ 868 w 1048"/>
                    <a:gd name="T47" fmla="*/ 956 h 1110"/>
                    <a:gd name="T48" fmla="*/ 844 w 1048"/>
                    <a:gd name="T49" fmla="*/ 936 h 1110"/>
                    <a:gd name="T50" fmla="*/ 818 w 1048"/>
                    <a:gd name="T51" fmla="*/ 918 h 1110"/>
                    <a:gd name="T52" fmla="*/ 922 w 1048"/>
                    <a:gd name="T53" fmla="*/ 902 h 1110"/>
                    <a:gd name="T54" fmla="*/ 1018 w 1048"/>
                    <a:gd name="T55" fmla="*/ 878 h 1110"/>
                    <a:gd name="T56" fmla="*/ 1030 w 1048"/>
                    <a:gd name="T57" fmla="*/ 872 h 1110"/>
                    <a:gd name="T58" fmla="*/ 1046 w 1048"/>
                    <a:gd name="T59" fmla="*/ 850 h 1110"/>
                    <a:gd name="T60" fmla="*/ 1048 w 1048"/>
                    <a:gd name="T61" fmla="*/ 44 h 1110"/>
                    <a:gd name="T62" fmla="*/ 1048 w 1048"/>
                    <a:gd name="T63" fmla="*/ 36 h 1110"/>
                    <a:gd name="T64" fmla="*/ 1040 w 1048"/>
                    <a:gd name="T65" fmla="*/ 20 h 1110"/>
                    <a:gd name="T66" fmla="*/ 1028 w 1048"/>
                    <a:gd name="T67" fmla="*/ 8 h 1110"/>
                    <a:gd name="T68" fmla="*/ 1012 w 1048"/>
                    <a:gd name="T69" fmla="*/ 0 h 1110"/>
                    <a:gd name="T70" fmla="*/ 44 w 1048"/>
                    <a:gd name="T71"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48" h="1110">
                      <a:moveTo>
                        <a:pt x="44" y="0"/>
                      </a:moveTo>
                      <a:lnTo>
                        <a:pt x="44" y="0"/>
                      </a:lnTo>
                      <a:lnTo>
                        <a:pt x="36" y="0"/>
                      </a:lnTo>
                      <a:lnTo>
                        <a:pt x="26" y="4"/>
                      </a:lnTo>
                      <a:lnTo>
                        <a:pt x="20" y="8"/>
                      </a:lnTo>
                      <a:lnTo>
                        <a:pt x="12" y="12"/>
                      </a:lnTo>
                      <a:lnTo>
                        <a:pt x="8" y="20"/>
                      </a:lnTo>
                      <a:lnTo>
                        <a:pt x="4" y="26"/>
                      </a:lnTo>
                      <a:lnTo>
                        <a:pt x="0" y="36"/>
                      </a:lnTo>
                      <a:lnTo>
                        <a:pt x="0" y="44"/>
                      </a:lnTo>
                      <a:lnTo>
                        <a:pt x="0" y="836"/>
                      </a:lnTo>
                      <a:lnTo>
                        <a:pt x="0" y="836"/>
                      </a:lnTo>
                      <a:lnTo>
                        <a:pt x="2" y="850"/>
                      </a:lnTo>
                      <a:lnTo>
                        <a:pt x="8" y="862"/>
                      </a:lnTo>
                      <a:lnTo>
                        <a:pt x="18" y="872"/>
                      </a:lnTo>
                      <a:lnTo>
                        <a:pt x="30" y="878"/>
                      </a:lnTo>
                      <a:lnTo>
                        <a:pt x="30" y="878"/>
                      </a:lnTo>
                      <a:lnTo>
                        <a:pt x="76" y="890"/>
                      </a:lnTo>
                      <a:lnTo>
                        <a:pt x="126" y="902"/>
                      </a:lnTo>
                      <a:lnTo>
                        <a:pt x="176" y="910"/>
                      </a:lnTo>
                      <a:lnTo>
                        <a:pt x="230" y="918"/>
                      </a:lnTo>
                      <a:lnTo>
                        <a:pt x="230" y="918"/>
                      </a:lnTo>
                      <a:lnTo>
                        <a:pt x="204" y="936"/>
                      </a:lnTo>
                      <a:lnTo>
                        <a:pt x="180" y="956"/>
                      </a:lnTo>
                      <a:lnTo>
                        <a:pt x="168" y="970"/>
                      </a:lnTo>
                      <a:lnTo>
                        <a:pt x="168" y="1034"/>
                      </a:lnTo>
                      <a:lnTo>
                        <a:pt x="186" y="1048"/>
                      </a:lnTo>
                      <a:lnTo>
                        <a:pt x="186" y="1048"/>
                      </a:lnTo>
                      <a:lnTo>
                        <a:pt x="196" y="1054"/>
                      </a:lnTo>
                      <a:lnTo>
                        <a:pt x="210" y="1062"/>
                      </a:lnTo>
                      <a:lnTo>
                        <a:pt x="240" y="1074"/>
                      </a:lnTo>
                      <a:lnTo>
                        <a:pt x="276" y="1084"/>
                      </a:lnTo>
                      <a:lnTo>
                        <a:pt x="318" y="1094"/>
                      </a:lnTo>
                      <a:lnTo>
                        <a:pt x="364" y="1100"/>
                      </a:lnTo>
                      <a:lnTo>
                        <a:pt x="412" y="1106"/>
                      </a:lnTo>
                      <a:lnTo>
                        <a:pt x="462" y="1108"/>
                      </a:lnTo>
                      <a:lnTo>
                        <a:pt x="512" y="1110"/>
                      </a:lnTo>
                      <a:lnTo>
                        <a:pt x="564" y="1110"/>
                      </a:lnTo>
                      <a:lnTo>
                        <a:pt x="616" y="1106"/>
                      </a:lnTo>
                      <a:lnTo>
                        <a:pt x="664" y="1102"/>
                      </a:lnTo>
                      <a:lnTo>
                        <a:pt x="712" y="1096"/>
                      </a:lnTo>
                      <a:lnTo>
                        <a:pt x="756" y="1086"/>
                      </a:lnTo>
                      <a:lnTo>
                        <a:pt x="796" y="1076"/>
                      </a:lnTo>
                      <a:lnTo>
                        <a:pt x="830" y="1064"/>
                      </a:lnTo>
                      <a:lnTo>
                        <a:pt x="858" y="1050"/>
                      </a:lnTo>
                      <a:lnTo>
                        <a:pt x="880" y="1036"/>
                      </a:lnTo>
                      <a:lnTo>
                        <a:pt x="880" y="970"/>
                      </a:lnTo>
                      <a:lnTo>
                        <a:pt x="868" y="956"/>
                      </a:lnTo>
                      <a:lnTo>
                        <a:pt x="868" y="956"/>
                      </a:lnTo>
                      <a:lnTo>
                        <a:pt x="844" y="936"/>
                      </a:lnTo>
                      <a:lnTo>
                        <a:pt x="818" y="918"/>
                      </a:lnTo>
                      <a:lnTo>
                        <a:pt x="818" y="918"/>
                      </a:lnTo>
                      <a:lnTo>
                        <a:pt x="872" y="910"/>
                      </a:lnTo>
                      <a:lnTo>
                        <a:pt x="922" y="902"/>
                      </a:lnTo>
                      <a:lnTo>
                        <a:pt x="972" y="890"/>
                      </a:lnTo>
                      <a:lnTo>
                        <a:pt x="1018" y="878"/>
                      </a:lnTo>
                      <a:lnTo>
                        <a:pt x="1018" y="878"/>
                      </a:lnTo>
                      <a:lnTo>
                        <a:pt x="1030" y="872"/>
                      </a:lnTo>
                      <a:lnTo>
                        <a:pt x="1040" y="862"/>
                      </a:lnTo>
                      <a:lnTo>
                        <a:pt x="1046" y="850"/>
                      </a:lnTo>
                      <a:lnTo>
                        <a:pt x="1048" y="836"/>
                      </a:lnTo>
                      <a:lnTo>
                        <a:pt x="1048" y="44"/>
                      </a:lnTo>
                      <a:lnTo>
                        <a:pt x="1048" y="44"/>
                      </a:lnTo>
                      <a:lnTo>
                        <a:pt x="1048" y="36"/>
                      </a:lnTo>
                      <a:lnTo>
                        <a:pt x="1044" y="26"/>
                      </a:lnTo>
                      <a:lnTo>
                        <a:pt x="1040" y="20"/>
                      </a:lnTo>
                      <a:lnTo>
                        <a:pt x="1036" y="12"/>
                      </a:lnTo>
                      <a:lnTo>
                        <a:pt x="1028" y="8"/>
                      </a:lnTo>
                      <a:lnTo>
                        <a:pt x="1022" y="4"/>
                      </a:lnTo>
                      <a:lnTo>
                        <a:pt x="1012" y="0"/>
                      </a:lnTo>
                      <a:lnTo>
                        <a:pt x="1004" y="0"/>
                      </a:lnTo>
                      <a:lnTo>
                        <a:pt x="44" y="0"/>
                      </a:lnTo>
                      <a:close/>
                    </a:path>
                  </a:pathLst>
                </a:custGeom>
                <a:solidFill>
                  <a:srgbClr val="8DD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1" name="Freeform 55"/>
                <p:cNvSpPr>
                  <a:spLocks/>
                </p:cNvSpPr>
                <p:nvPr/>
              </p:nvSpPr>
              <p:spPr bwMode="auto">
                <a:xfrm>
                  <a:off x="369" y="683"/>
                  <a:ext cx="1000" cy="1062"/>
                </a:xfrm>
                <a:custGeom>
                  <a:avLst/>
                  <a:gdLst>
                    <a:gd name="T0" fmla="*/ 20 w 1000"/>
                    <a:gd name="T1" fmla="*/ 0 h 1062"/>
                    <a:gd name="T2" fmla="*/ 6 w 1000"/>
                    <a:gd name="T3" fmla="*/ 6 h 1062"/>
                    <a:gd name="T4" fmla="*/ 0 w 1000"/>
                    <a:gd name="T5" fmla="*/ 20 h 1062"/>
                    <a:gd name="T6" fmla="*/ 0 w 1000"/>
                    <a:gd name="T7" fmla="*/ 812 h 1062"/>
                    <a:gd name="T8" fmla="*/ 4 w 1000"/>
                    <a:gd name="T9" fmla="*/ 824 h 1062"/>
                    <a:gd name="T10" fmla="*/ 14 w 1000"/>
                    <a:gd name="T11" fmla="*/ 830 h 1062"/>
                    <a:gd name="T12" fmla="*/ 40 w 1000"/>
                    <a:gd name="T13" fmla="*/ 838 h 1062"/>
                    <a:gd name="T14" fmla="*/ 132 w 1000"/>
                    <a:gd name="T15" fmla="*/ 858 h 1062"/>
                    <a:gd name="T16" fmla="*/ 286 w 1000"/>
                    <a:gd name="T17" fmla="*/ 878 h 1062"/>
                    <a:gd name="T18" fmla="*/ 258 w 1000"/>
                    <a:gd name="T19" fmla="*/ 892 h 1062"/>
                    <a:gd name="T20" fmla="*/ 200 w 1000"/>
                    <a:gd name="T21" fmla="*/ 926 h 1062"/>
                    <a:gd name="T22" fmla="*/ 168 w 1000"/>
                    <a:gd name="T23" fmla="*/ 956 h 1062"/>
                    <a:gd name="T24" fmla="*/ 176 w 1000"/>
                    <a:gd name="T25" fmla="*/ 1004 h 1062"/>
                    <a:gd name="T26" fmla="*/ 186 w 1000"/>
                    <a:gd name="T27" fmla="*/ 1010 h 1062"/>
                    <a:gd name="T28" fmla="*/ 228 w 1000"/>
                    <a:gd name="T29" fmla="*/ 1030 h 1062"/>
                    <a:gd name="T30" fmla="*/ 302 w 1000"/>
                    <a:gd name="T31" fmla="*/ 1048 h 1062"/>
                    <a:gd name="T32" fmla="*/ 392 w 1000"/>
                    <a:gd name="T33" fmla="*/ 1058 h 1062"/>
                    <a:gd name="T34" fmla="*/ 490 w 1000"/>
                    <a:gd name="T35" fmla="*/ 1062 h 1062"/>
                    <a:gd name="T36" fmla="*/ 588 w 1000"/>
                    <a:gd name="T37" fmla="*/ 1058 h 1062"/>
                    <a:gd name="T38" fmla="*/ 682 w 1000"/>
                    <a:gd name="T39" fmla="*/ 1048 h 1062"/>
                    <a:gd name="T40" fmla="*/ 762 w 1000"/>
                    <a:gd name="T41" fmla="*/ 1030 h 1062"/>
                    <a:gd name="T42" fmla="*/ 822 w 1000"/>
                    <a:gd name="T43" fmla="*/ 1006 h 1062"/>
                    <a:gd name="T44" fmla="*/ 832 w 1000"/>
                    <a:gd name="T45" fmla="*/ 956 h 1062"/>
                    <a:gd name="T46" fmla="*/ 826 w 1000"/>
                    <a:gd name="T47" fmla="*/ 950 h 1062"/>
                    <a:gd name="T48" fmla="*/ 772 w 1000"/>
                    <a:gd name="T49" fmla="*/ 908 h 1062"/>
                    <a:gd name="T50" fmla="*/ 714 w 1000"/>
                    <a:gd name="T51" fmla="*/ 878 h 1062"/>
                    <a:gd name="T52" fmla="*/ 796 w 1000"/>
                    <a:gd name="T53" fmla="*/ 870 h 1062"/>
                    <a:gd name="T54" fmla="*/ 932 w 1000"/>
                    <a:gd name="T55" fmla="*/ 846 h 1062"/>
                    <a:gd name="T56" fmla="*/ 986 w 1000"/>
                    <a:gd name="T57" fmla="*/ 830 h 1062"/>
                    <a:gd name="T58" fmla="*/ 992 w 1000"/>
                    <a:gd name="T59" fmla="*/ 828 h 1062"/>
                    <a:gd name="T60" fmla="*/ 1000 w 1000"/>
                    <a:gd name="T61" fmla="*/ 818 h 1062"/>
                    <a:gd name="T62" fmla="*/ 1000 w 1000"/>
                    <a:gd name="T63" fmla="*/ 20 h 1062"/>
                    <a:gd name="T64" fmla="*/ 998 w 1000"/>
                    <a:gd name="T65" fmla="*/ 12 h 1062"/>
                    <a:gd name="T66" fmla="*/ 988 w 1000"/>
                    <a:gd name="T67" fmla="*/ 2 h 1062"/>
                    <a:gd name="T68" fmla="*/ 20 w 1000"/>
                    <a:gd name="T69" fmla="*/ 0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00" h="1062">
                      <a:moveTo>
                        <a:pt x="20" y="0"/>
                      </a:moveTo>
                      <a:lnTo>
                        <a:pt x="20" y="0"/>
                      </a:lnTo>
                      <a:lnTo>
                        <a:pt x="12" y="2"/>
                      </a:lnTo>
                      <a:lnTo>
                        <a:pt x="6" y="6"/>
                      </a:lnTo>
                      <a:lnTo>
                        <a:pt x="2" y="12"/>
                      </a:lnTo>
                      <a:lnTo>
                        <a:pt x="0" y="20"/>
                      </a:lnTo>
                      <a:lnTo>
                        <a:pt x="0" y="812"/>
                      </a:lnTo>
                      <a:lnTo>
                        <a:pt x="0" y="812"/>
                      </a:lnTo>
                      <a:lnTo>
                        <a:pt x="0" y="818"/>
                      </a:lnTo>
                      <a:lnTo>
                        <a:pt x="4" y="824"/>
                      </a:lnTo>
                      <a:lnTo>
                        <a:pt x="8" y="828"/>
                      </a:lnTo>
                      <a:lnTo>
                        <a:pt x="14" y="830"/>
                      </a:lnTo>
                      <a:lnTo>
                        <a:pt x="14" y="830"/>
                      </a:lnTo>
                      <a:lnTo>
                        <a:pt x="40" y="838"/>
                      </a:lnTo>
                      <a:lnTo>
                        <a:pt x="68" y="846"/>
                      </a:lnTo>
                      <a:lnTo>
                        <a:pt x="132" y="858"/>
                      </a:lnTo>
                      <a:lnTo>
                        <a:pt x="204" y="870"/>
                      </a:lnTo>
                      <a:lnTo>
                        <a:pt x="286" y="878"/>
                      </a:lnTo>
                      <a:lnTo>
                        <a:pt x="286" y="878"/>
                      </a:lnTo>
                      <a:lnTo>
                        <a:pt x="258" y="892"/>
                      </a:lnTo>
                      <a:lnTo>
                        <a:pt x="228" y="908"/>
                      </a:lnTo>
                      <a:lnTo>
                        <a:pt x="200" y="926"/>
                      </a:lnTo>
                      <a:lnTo>
                        <a:pt x="174" y="950"/>
                      </a:lnTo>
                      <a:lnTo>
                        <a:pt x="168" y="956"/>
                      </a:lnTo>
                      <a:lnTo>
                        <a:pt x="168" y="998"/>
                      </a:lnTo>
                      <a:lnTo>
                        <a:pt x="176" y="1004"/>
                      </a:lnTo>
                      <a:lnTo>
                        <a:pt x="176" y="1004"/>
                      </a:lnTo>
                      <a:lnTo>
                        <a:pt x="186" y="1010"/>
                      </a:lnTo>
                      <a:lnTo>
                        <a:pt x="198" y="1018"/>
                      </a:lnTo>
                      <a:lnTo>
                        <a:pt x="228" y="1030"/>
                      </a:lnTo>
                      <a:lnTo>
                        <a:pt x="262" y="1040"/>
                      </a:lnTo>
                      <a:lnTo>
                        <a:pt x="302" y="1048"/>
                      </a:lnTo>
                      <a:lnTo>
                        <a:pt x="346" y="1054"/>
                      </a:lnTo>
                      <a:lnTo>
                        <a:pt x="392" y="1058"/>
                      </a:lnTo>
                      <a:lnTo>
                        <a:pt x="440" y="1060"/>
                      </a:lnTo>
                      <a:lnTo>
                        <a:pt x="490" y="1062"/>
                      </a:lnTo>
                      <a:lnTo>
                        <a:pt x="540" y="1062"/>
                      </a:lnTo>
                      <a:lnTo>
                        <a:pt x="588" y="1058"/>
                      </a:lnTo>
                      <a:lnTo>
                        <a:pt x="636" y="1054"/>
                      </a:lnTo>
                      <a:lnTo>
                        <a:pt x="682" y="1048"/>
                      </a:lnTo>
                      <a:lnTo>
                        <a:pt x="724" y="1040"/>
                      </a:lnTo>
                      <a:lnTo>
                        <a:pt x="762" y="1030"/>
                      </a:lnTo>
                      <a:lnTo>
                        <a:pt x="796" y="1018"/>
                      </a:lnTo>
                      <a:lnTo>
                        <a:pt x="822" y="1006"/>
                      </a:lnTo>
                      <a:lnTo>
                        <a:pt x="832" y="1000"/>
                      </a:lnTo>
                      <a:lnTo>
                        <a:pt x="832" y="956"/>
                      </a:lnTo>
                      <a:lnTo>
                        <a:pt x="826" y="950"/>
                      </a:lnTo>
                      <a:lnTo>
                        <a:pt x="826" y="950"/>
                      </a:lnTo>
                      <a:lnTo>
                        <a:pt x="800" y="926"/>
                      </a:lnTo>
                      <a:lnTo>
                        <a:pt x="772" y="908"/>
                      </a:lnTo>
                      <a:lnTo>
                        <a:pt x="742" y="892"/>
                      </a:lnTo>
                      <a:lnTo>
                        <a:pt x="714" y="878"/>
                      </a:lnTo>
                      <a:lnTo>
                        <a:pt x="714" y="878"/>
                      </a:lnTo>
                      <a:lnTo>
                        <a:pt x="796" y="870"/>
                      </a:lnTo>
                      <a:lnTo>
                        <a:pt x="868" y="858"/>
                      </a:lnTo>
                      <a:lnTo>
                        <a:pt x="932" y="846"/>
                      </a:lnTo>
                      <a:lnTo>
                        <a:pt x="960" y="838"/>
                      </a:lnTo>
                      <a:lnTo>
                        <a:pt x="986" y="830"/>
                      </a:lnTo>
                      <a:lnTo>
                        <a:pt x="986" y="830"/>
                      </a:lnTo>
                      <a:lnTo>
                        <a:pt x="992" y="828"/>
                      </a:lnTo>
                      <a:lnTo>
                        <a:pt x="996" y="824"/>
                      </a:lnTo>
                      <a:lnTo>
                        <a:pt x="1000" y="818"/>
                      </a:lnTo>
                      <a:lnTo>
                        <a:pt x="1000" y="812"/>
                      </a:lnTo>
                      <a:lnTo>
                        <a:pt x="1000" y="20"/>
                      </a:lnTo>
                      <a:lnTo>
                        <a:pt x="1000" y="20"/>
                      </a:lnTo>
                      <a:lnTo>
                        <a:pt x="998" y="12"/>
                      </a:lnTo>
                      <a:lnTo>
                        <a:pt x="994" y="6"/>
                      </a:lnTo>
                      <a:lnTo>
                        <a:pt x="988" y="2"/>
                      </a:lnTo>
                      <a:lnTo>
                        <a:pt x="980" y="0"/>
                      </a:lnTo>
                      <a:lnTo>
                        <a:pt x="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2" name="Freeform 56"/>
                <p:cNvSpPr>
                  <a:spLocks/>
                </p:cNvSpPr>
                <p:nvPr/>
              </p:nvSpPr>
              <p:spPr bwMode="auto">
                <a:xfrm>
                  <a:off x="389" y="703"/>
                  <a:ext cx="960" cy="846"/>
                </a:xfrm>
                <a:custGeom>
                  <a:avLst/>
                  <a:gdLst>
                    <a:gd name="T0" fmla="*/ 960 w 960"/>
                    <a:gd name="T1" fmla="*/ 792 h 846"/>
                    <a:gd name="T2" fmla="*/ 960 w 960"/>
                    <a:gd name="T3" fmla="*/ 0 h 846"/>
                    <a:gd name="T4" fmla="*/ 0 w 960"/>
                    <a:gd name="T5" fmla="*/ 0 h 846"/>
                    <a:gd name="T6" fmla="*/ 0 w 960"/>
                    <a:gd name="T7" fmla="*/ 792 h 846"/>
                    <a:gd name="T8" fmla="*/ 0 w 960"/>
                    <a:gd name="T9" fmla="*/ 792 h 846"/>
                    <a:gd name="T10" fmla="*/ 44 w 960"/>
                    <a:gd name="T11" fmla="*/ 804 h 846"/>
                    <a:gd name="T12" fmla="*/ 94 w 960"/>
                    <a:gd name="T13" fmla="*/ 816 h 846"/>
                    <a:gd name="T14" fmla="*/ 150 w 960"/>
                    <a:gd name="T15" fmla="*/ 824 h 846"/>
                    <a:gd name="T16" fmla="*/ 210 w 960"/>
                    <a:gd name="T17" fmla="*/ 832 h 846"/>
                    <a:gd name="T18" fmla="*/ 274 w 960"/>
                    <a:gd name="T19" fmla="*/ 838 h 846"/>
                    <a:gd name="T20" fmla="*/ 342 w 960"/>
                    <a:gd name="T21" fmla="*/ 842 h 846"/>
                    <a:gd name="T22" fmla="*/ 410 w 960"/>
                    <a:gd name="T23" fmla="*/ 846 h 846"/>
                    <a:gd name="T24" fmla="*/ 480 w 960"/>
                    <a:gd name="T25" fmla="*/ 846 h 846"/>
                    <a:gd name="T26" fmla="*/ 550 w 960"/>
                    <a:gd name="T27" fmla="*/ 846 h 846"/>
                    <a:gd name="T28" fmla="*/ 618 w 960"/>
                    <a:gd name="T29" fmla="*/ 842 h 846"/>
                    <a:gd name="T30" fmla="*/ 686 w 960"/>
                    <a:gd name="T31" fmla="*/ 838 h 846"/>
                    <a:gd name="T32" fmla="*/ 750 w 960"/>
                    <a:gd name="T33" fmla="*/ 832 h 846"/>
                    <a:gd name="T34" fmla="*/ 810 w 960"/>
                    <a:gd name="T35" fmla="*/ 824 h 846"/>
                    <a:gd name="T36" fmla="*/ 866 w 960"/>
                    <a:gd name="T37" fmla="*/ 816 h 846"/>
                    <a:gd name="T38" fmla="*/ 916 w 960"/>
                    <a:gd name="T39" fmla="*/ 804 h 846"/>
                    <a:gd name="T40" fmla="*/ 960 w 960"/>
                    <a:gd name="T41" fmla="*/ 792 h 846"/>
                    <a:gd name="T42" fmla="*/ 960 w 960"/>
                    <a:gd name="T43" fmla="*/ 792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0" h="846">
                      <a:moveTo>
                        <a:pt x="960" y="792"/>
                      </a:moveTo>
                      <a:lnTo>
                        <a:pt x="960" y="0"/>
                      </a:lnTo>
                      <a:lnTo>
                        <a:pt x="0" y="0"/>
                      </a:lnTo>
                      <a:lnTo>
                        <a:pt x="0" y="792"/>
                      </a:lnTo>
                      <a:lnTo>
                        <a:pt x="0" y="792"/>
                      </a:lnTo>
                      <a:lnTo>
                        <a:pt x="44" y="804"/>
                      </a:lnTo>
                      <a:lnTo>
                        <a:pt x="94" y="816"/>
                      </a:lnTo>
                      <a:lnTo>
                        <a:pt x="150" y="824"/>
                      </a:lnTo>
                      <a:lnTo>
                        <a:pt x="210" y="832"/>
                      </a:lnTo>
                      <a:lnTo>
                        <a:pt x="274" y="838"/>
                      </a:lnTo>
                      <a:lnTo>
                        <a:pt x="342" y="842"/>
                      </a:lnTo>
                      <a:lnTo>
                        <a:pt x="410" y="846"/>
                      </a:lnTo>
                      <a:lnTo>
                        <a:pt x="480" y="846"/>
                      </a:lnTo>
                      <a:lnTo>
                        <a:pt x="550" y="846"/>
                      </a:lnTo>
                      <a:lnTo>
                        <a:pt x="618" y="842"/>
                      </a:lnTo>
                      <a:lnTo>
                        <a:pt x="686" y="838"/>
                      </a:lnTo>
                      <a:lnTo>
                        <a:pt x="750" y="832"/>
                      </a:lnTo>
                      <a:lnTo>
                        <a:pt x="810" y="824"/>
                      </a:lnTo>
                      <a:lnTo>
                        <a:pt x="866" y="816"/>
                      </a:lnTo>
                      <a:lnTo>
                        <a:pt x="916" y="804"/>
                      </a:lnTo>
                      <a:lnTo>
                        <a:pt x="960" y="792"/>
                      </a:lnTo>
                      <a:lnTo>
                        <a:pt x="960" y="792"/>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4" name="Freeform 57"/>
                <p:cNvSpPr>
                  <a:spLocks/>
                </p:cNvSpPr>
                <p:nvPr/>
              </p:nvSpPr>
              <p:spPr bwMode="auto">
                <a:xfrm>
                  <a:off x="405" y="719"/>
                  <a:ext cx="928" cy="814"/>
                </a:xfrm>
                <a:custGeom>
                  <a:avLst/>
                  <a:gdLst>
                    <a:gd name="T0" fmla="*/ 928 w 928"/>
                    <a:gd name="T1" fmla="*/ 0 h 814"/>
                    <a:gd name="T2" fmla="*/ 928 w 928"/>
                    <a:gd name="T3" fmla="*/ 0 h 814"/>
                    <a:gd name="T4" fmla="*/ 928 w 928"/>
                    <a:gd name="T5" fmla="*/ 764 h 814"/>
                    <a:gd name="T6" fmla="*/ 928 w 928"/>
                    <a:gd name="T7" fmla="*/ 764 h 814"/>
                    <a:gd name="T8" fmla="*/ 884 w 928"/>
                    <a:gd name="T9" fmla="*/ 776 h 814"/>
                    <a:gd name="T10" fmla="*/ 836 w 928"/>
                    <a:gd name="T11" fmla="*/ 786 h 814"/>
                    <a:gd name="T12" fmla="*/ 780 w 928"/>
                    <a:gd name="T13" fmla="*/ 794 h 814"/>
                    <a:gd name="T14" fmla="*/ 722 w 928"/>
                    <a:gd name="T15" fmla="*/ 802 h 814"/>
                    <a:gd name="T16" fmla="*/ 660 w 928"/>
                    <a:gd name="T17" fmla="*/ 806 h 814"/>
                    <a:gd name="T18" fmla="*/ 596 w 928"/>
                    <a:gd name="T19" fmla="*/ 810 h 814"/>
                    <a:gd name="T20" fmla="*/ 530 w 928"/>
                    <a:gd name="T21" fmla="*/ 814 h 814"/>
                    <a:gd name="T22" fmla="*/ 464 w 928"/>
                    <a:gd name="T23" fmla="*/ 814 h 814"/>
                    <a:gd name="T24" fmla="*/ 398 w 928"/>
                    <a:gd name="T25" fmla="*/ 814 h 814"/>
                    <a:gd name="T26" fmla="*/ 332 w 928"/>
                    <a:gd name="T27" fmla="*/ 810 h 814"/>
                    <a:gd name="T28" fmla="*/ 268 w 928"/>
                    <a:gd name="T29" fmla="*/ 806 h 814"/>
                    <a:gd name="T30" fmla="*/ 206 w 928"/>
                    <a:gd name="T31" fmla="*/ 802 h 814"/>
                    <a:gd name="T32" fmla="*/ 148 w 928"/>
                    <a:gd name="T33" fmla="*/ 794 h 814"/>
                    <a:gd name="T34" fmla="*/ 92 w 928"/>
                    <a:gd name="T35" fmla="*/ 786 h 814"/>
                    <a:gd name="T36" fmla="*/ 44 w 928"/>
                    <a:gd name="T37" fmla="*/ 776 h 814"/>
                    <a:gd name="T38" fmla="*/ 0 w 928"/>
                    <a:gd name="T39" fmla="*/ 764 h 814"/>
                    <a:gd name="T40" fmla="*/ 0 w 928"/>
                    <a:gd name="T41" fmla="*/ 764 h 814"/>
                    <a:gd name="T42" fmla="*/ 0 w 928"/>
                    <a:gd name="T43" fmla="*/ 0 h 814"/>
                    <a:gd name="T44" fmla="*/ 0 w 928"/>
                    <a:gd name="T45" fmla="*/ 0 h 814"/>
                    <a:gd name="T46" fmla="*/ 928 w 928"/>
                    <a:gd name="T47" fmla="*/ 0 h 814"/>
                    <a:gd name="T48" fmla="*/ 928 w 928"/>
                    <a:gd name="T49" fmla="*/ 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8" h="814">
                      <a:moveTo>
                        <a:pt x="928" y="0"/>
                      </a:moveTo>
                      <a:lnTo>
                        <a:pt x="928" y="0"/>
                      </a:lnTo>
                      <a:lnTo>
                        <a:pt x="928" y="764"/>
                      </a:lnTo>
                      <a:lnTo>
                        <a:pt x="928" y="764"/>
                      </a:lnTo>
                      <a:lnTo>
                        <a:pt x="884" y="776"/>
                      </a:lnTo>
                      <a:lnTo>
                        <a:pt x="836" y="786"/>
                      </a:lnTo>
                      <a:lnTo>
                        <a:pt x="780" y="794"/>
                      </a:lnTo>
                      <a:lnTo>
                        <a:pt x="722" y="802"/>
                      </a:lnTo>
                      <a:lnTo>
                        <a:pt x="660" y="806"/>
                      </a:lnTo>
                      <a:lnTo>
                        <a:pt x="596" y="810"/>
                      </a:lnTo>
                      <a:lnTo>
                        <a:pt x="530" y="814"/>
                      </a:lnTo>
                      <a:lnTo>
                        <a:pt x="464" y="814"/>
                      </a:lnTo>
                      <a:lnTo>
                        <a:pt x="398" y="814"/>
                      </a:lnTo>
                      <a:lnTo>
                        <a:pt x="332" y="810"/>
                      </a:lnTo>
                      <a:lnTo>
                        <a:pt x="268" y="806"/>
                      </a:lnTo>
                      <a:lnTo>
                        <a:pt x="206" y="802"/>
                      </a:lnTo>
                      <a:lnTo>
                        <a:pt x="148" y="794"/>
                      </a:lnTo>
                      <a:lnTo>
                        <a:pt x="92" y="786"/>
                      </a:lnTo>
                      <a:lnTo>
                        <a:pt x="44" y="776"/>
                      </a:lnTo>
                      <a:lnTo>
                        <a:pt x="0" y="764"/>
                      </a:lnTo>
                      <a:lnTo>
                        <a:pt x="0" y="764"/>
                      </a:lnTo>
                      <a:lnTo>
                        <a:pt x="0" y="0"/>
                      </a:lnTo>
                      <a:lnTo>
                        <a:pt x="0" y="0"/>
                      </a:lnTo>
                      <a:lnTo>
                        <a:pt x="928" y="0"/>
                      </a:lnTo>
                      <a:lnTo>
                        <a:pt x="928" y="0"/>
                      </a:lnTo>
                      <a:close/>
                    </a:path>
                  </a:pathLst>
                </a:custGeom>
                <a:solidFill>
                  <a:srgbClr val="CCCC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5" name="Freeform 58"/>
                <p:cNvSpPr>
                  <a:spLocks/>
                </p:cNvSpPr>
                <p:nvPr/>
              </p:nvSpPr>
              <p:spPr bwMode="auto">
                <a:xfrm>
                  <a:off x="827" y="1421"/>
                  <a:ext cx="84" cy="86"/>
                </a:xfrm>
                <a:custGeom>
                  <a:avLst/>
                  <a:gdLst>
                    <a:gd name="T0" fmla="*/ 0 w 84"/>
                    <a:gd name="T1" fmla="*/ 44 h 86"/>
                    <a:gd name="T2" fmla="*/ 0 w 84"/>
                    <a:gd name="T3" fmla="*/ 44 h 86"/>
                    <a:gd name="T4" fmla="*/ 0 w 84"/>
                    <a:gd name="T5" fmla="*/ 52 h 86"/>
                    <a:gd name="T6" fmla="*/ 2 w 84"/>
                    <a:gd name="T7" fmla="*/ 60 h 86"/>
                    <a:gd name="T8" fmla="*/ 6 w 84"/>
                    <a:gd name="T9" fmla="*/ 66 h 86"/>
                    <a:gd name="T10" fmla="*/ 12 w 84"/>
                    <a:gd name="T11" fmla="*/ 74 h 86"/>
                    <a:gd name="T12" fmla="*/ 18 w 84"/>
                    <a:gd name="T13" fmla="*/ 78 h 86"/>
                    <a:gd name="T14" fmla="*/ 26 w 84"/>
                    <a:gd name="T15" fmla="*/ 82 h 86"/>
                    <a:gd name="T16" fmla="*/ 34 w 84"/>
                    <a:gd name="T17" fmla="*/ 84 h 86"/>
                    <a:gd name="T18" fmla="*/ 42 w 84"/>
                    <a:gd name="T19" fmla="*/ 86 h 86"/>
                    <a:gd name="T20" fmla="*/ 42 w 84"/>
                    <a:gd name="T21" fmla="*/ 86 h 86"/>
                    <a:gd name="T22" fmla="*/ 50 w 84"/>
                    <a:gd name="T23" fmla="*/ 84 h 86"/>
                    <a:gd name="T24" fmla="*/ 58 w 84"/>
                    <a:gd name="T25" fmla="*/ 82 h 86"/>
                    <a:gd name="T26" fmla="*/ 66 w 84"/>
                    <a:gd name="T27" fmla="*/ 78 h 86"/>
                    <a:gd name="T28" fmla="*/ 72 w 84"/>
                    <a:gd name="T29" fmla="*/ 74 h 86"/>
                    <a:gd name="T30" fmla="*/ 78 w 84"/>
                    <a:gd name="T31" fmla="*/ 66 h 86"/>
                    <a:gd name="T32" fmla="*/ 82 w 84"/>
                    <a:gd name="T33" fmla="*/ 60 h 86"/>
                    <a:gd name="T34" fmla="*/ 84 w 84"/>
                    <a:gd name="T35" fmla="*/ 52 h 86"/>
                    <a:gd name="T36" fmla="*/ 84 w 84"/>
                    <a:gd name="T37" fmla="*/ 44 h 86"/>
                    <a:gd name="T38" fmla="*/ 84 w 84"/>
                    <a:gd name="T39" fmla="*/ 44 h 86"/>
                    <a:gd name="T40" fmla="*/ 84 w 84"/>
                    <a:gd name="T41" fmla="*/ 34 h 86"/>
                    <a:gd name="T42" fmla="*/ 82 w 84"/>
                    <a:gd name="T43" fmla="*/ 26 h 86"/>
                    <a:gd name="T44" fmla="*/ 78 w 84"/>
                    <a:gd name="T45" fmla="*/ 20 h 86"/>
                    <a:gd name="T46" fmla="*/ 72 w 84"/>
                    <a:gd name="T47" fmla="*/ 14 h 86"/>
                    <a:gd name="T48" fmla="*/ 66 w 84"/>
                    <a:gd name="T49" fmla="*/ 8 h 86"/>
                    <a:gd name="T50" fmla="*/ 58 w 84"/>
                    <a:gd name="T51" fmla="*/ 4 h 86"/>
                    <a:gd name="T52" fmla="*/ 50 w 84"/>
                    <a:gd name="T53" fmla="*/ 2 h 86"/>
                    <a:gd name="T54" fmla="*/ 42 w 84"/>
                    <a:gd name="T55" fmla="*/ 0 h 86"/>
                    <a:gd name="T56" fmla="*/ 42 w 84"/>
                    <a:gd name="T57" fmla="*/ 0 h 86"/>
                    <a:gd name="T58" fmla="*/ 34 w 84"/>
                    <a:gd name="T59" fmla="*/ 2 h 86"/>
                    <a:gd name="T60" fmla="*/ 26 w 84"/>
                    <a:gd name="T61" fmla="*/ 4 h 86"/>
                    <a:gd name="T62" fmla="*/ 18 w 84"/>
                    <a:gd name="T63" fmla="*/ 8 h 86"/>
                    <a:gd name="T64" fmla="*/ 12 w 84"/>
                    <a:gd name="T65" fmla="*/ 14 h 86"/>
                    <a:gd name="T66" fmla="*/ 6 w 84"/>
                    <a:gd name="T67" fmla="*/ 20 h 86"/>
                    <a:gd name="T68" fmla="*/ 2 w 84"/>
                    <a:gd name="T69" fmla="*/ 26 h 86"/>
                    <a:gd name="T70" fmla="*/ 0 w 84"/>
                    <a:gd name="T71" fmla="*/ 34 h 86"/>
                    <a:gd name="T72" fmla="*/ 0 w 84"/>
                    <a:gd name="T73" fmla="*/ 44 h 86"/>
                    <a:gd name="T74" fmla="*/ 0 w 84"/>
                    <a:gd name="T75" fmla="*/ 4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4" h="86">
                      <a:moveTo>
                        <a:pt x="0" y="44"/>
                      </a:moveTo>
                      <a:lnTo>
                        <a:pt x="0" y="44"/>
                      </a:lnTo>
                      <a:lnTo>
                        <a:pt x="0" y="52"/>
                      </a:lnTo>
                      <a:lnTo>
                        <a:pt x="2" y="60"/>
                      </a:lnTo>
                      <a:lnTo>
                        <a:pt x="6" y="66"/>
                      </a:lnTo>
                      <a:lnTo>
                        <a:pt x="12" y="74"/>
                      </a:lnTo>
                      <a:lnTo>
                        <a:pt x="18" y="78"/>
                      </a:lnTo>
                      <a:lnTo>
                        <a:pt x="26" y="82"/>
                      </a:lnTo>
                      <a:lnTo>
                        <a:pt x="34" y="84"/>
                      </a:lnTo>
                      <a:lnTo>
                        <a:pt x="42" y="86"/>
                      </a:lnTo>
                      <a:lnTo>
                        <a:pt x="42" y="86"/>
                      </a:lnTo>
                      <a:lnTo>
                        <a:pt x="50" y="84"/>
                      </a:lnTo>
                      <a:lnTo>
                        <a:pt x="58" y="82"/>
                      </a:lnTo>
                      <a:lnTo>
                        <a:pt x="66" y="78"/>
                      </a:lnTo>
                      <a:lnTo>
                        <a:pt x="72" y="74"/>
                      </a:lnTo>
                      <a:lnTo>
                        <a:pt x="78" y="66"/>
                      </a:lnTo>
                      <a:lnTo>
                        <a:pt x="82" y="60"/>
                      </a:lnTo>
                      <a:lnTo>
                        <a:pt x="84" y="52"/>
                      </a:lnTo>
                      <a:lnTo>
                        <a:pt x="84" y="44"/>
                      </a:lnTo>
                      <a:lnTo>
                        <a:pt x="84" y="44"/>
                      </a:lnTo>
                      <a:lnTo>
                        <a:pt x="84" y="34"/>
                      </a:lnTo>
                      <a:lnTo>
                        <a:pt x="82" y="26"/>
                      </a:lnTo>
                      <a:lnTo>
                        <a:pt x="78" y="20"/>
                      </a:lnTo>
                      <a:lnTo>
                        <a:pt x="72" y="14"/>
                      </a:lnTo>
                      <a:lnTo>
                        <a:pt x="66" y="8"/>
                      </a:lnTo>
                      <a:lnTo>
                        <a:pt x="58" y="4"/>
                      </a:lnTo>
                      <a:lnTo>
                        <a:pt x="50" y="2"/>
                      </a:lnTo>
                      <a:lnTo>
                        <a:pt x="42" y="0"/>
                      </a:lnTo>
                      <a:lnTo>
                        <a:pt x="42" y="0"/>
                      </a:lnTo>
                      <a:lnTo>
                        <a:pt x="34" y="2"/>
                      </a:lnTo>
                      <a:lnTo>
                        <a:pt x="26" y="4"/>
                      </a:lnTo>
                      <a:lnTo>
                        <a:pt x="18" y="8"/>
                      </a:lnTo>
                      <a:lnTo>
                        <a:pt x="12" y="14"/>
                      </a:lnTo>
                      <a:lnTo>
                        <a:pt x="6" y="20"/>
                      </a:lnTo>
                      <a:lnTo>
                        <a:pt x="2" y="26"/>
                      </a:lnTo>
                      <a:lnTo>
                        <a:pt x="0" y="34"/>
                      </a:lnTo>
                      <a:lnTo>
                        <a:pt x="0" y="44"/>
                      </a:lnTo>
                      <a:lnTo>
                        <a:pt x="0" y="44"/>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6" name="Freeform 59"/>
                <p:cNvSpPr>
                  <a:spLocks/>
                </p:cNvSpPr>
                <p:nvPr/>
              </p:nvSpPr>
              <p:spPr bwMode="auto">
                <a:xfrm>
                  <a:off x="1033" y="1433"/>
                  <a:ext cx="232" cy="38"/>
                </a:xfrm>
                <a:custGeom>
                  <a:avLst/>
                  <a:gdLst>
                    <a:gd name="T0" fmla="*/ 8 w 232"/>
                    <a:gd name="T1" fmla="*/ 0 h 38"/>
                    <a:gd name="T2" fmla="*/ 8 w 232"/>
                    <a:gd name="T3" fmla="*/ 0 h 38"/>
                    <a:gd name="T4" fmla="*/ 6 w 232"/>
                    <a:gd name="T5" fmla="*/ 2 h 38"/>
                    <a:gd name="T6" fmla="*/ 4 w 232"/>
                    <a:gd name="T7" fmla="*/ 2 h 38"/>
                    <a:gd name="T8" fmla="*/ 2 w 232"/>
                    <a:gd name="T9" fmla="*/ 6 h 38"/>
                    <a:gd name="T10" fmla="*/ 0 w 232"/>
                    <a:gd name="T11" fmla="*/ 8 h 38"/>
                    <a:gd name="T12" fmla="*/ 0 w 232"/>
                    <a:gd name="T13" fmla="*/ 30 h 38"/>
                    <a:gd name="T14" fmla="*/ 0 w 232"/>
                    <a:gd name="T15" fmla="*/ 30 h 38"/>
                    <a:gd name="T16" fmla="*/ 2 w 232"/>
                    <a:gd name="T17" fmla="*/ 34 h 38"/>
                    <a:gd name="T18" fmla="*/ 4 w 232"/>
                    <a:gd name="T19" fmla="*/ 36 h 38"/>
                    <a:gd name="T20" fmla="*/ 6 w 232"/>
                    <a:gd name="T21" fmla="*/ 38 h 38"/>
                    <a:gd name="T22" fmla="*/ 8 w 232"/>
                    <a:gd name="T23" fmla="*/ 38 h 38"/>
                    <a:gd name="T24" fmla="*/ 224 w 232"/>
                    <a:gd name="T25" fmla="*/ 38 h 38"/>
                    <a:gd name="T26" fmla="*/ 224 w 232"/>
                    <a:gd name="T27" fmla="*/ 38 h 38"/>
                    <a:gd name="T28" fmla="*/ 228 w 232"/>
                    <a:gd name="T29" fmla="*/ 38 h 38"/>
                    <a:gd name="T30" fmla="*/ 230 w 232"/>
                    <a:gd name="T31" fmla="*/ 36 h 38"/>
                    <a:gd name="T32" fmla="*/ 232 w 232"/>
                    <a:gd name="T33" fmla="*/ 34 h 38"/>
                    <a:gd name="T34" fmla="*/ 232 w 232"/>
                    <a:gd name="T35" fmla="*/ 30 h 38"/>
                    <a:gd name="T36" fmla="*/ 232 w 232"/>
                    <a:gd name="T37" fmla="*/ 8 h 38"/>
                    <a:gd name="T38" fmla="*/ 232 w 232"/>
                    <a:gd name="T39" fmla="*/ 8 h 38"/>
                    <a:gd name="T40" fmla="*/ 232 w 232"/>
                    <a:gd name="T41" fmla="*/ 6 h 38"/>
                    <a:gd name="T42" fmla="*/ 230 w 232"/>
                    <a:gd name="T43" fmla="*/ 2 h 38"/>
                    <a:gd name="T44" fmla="*/ 228 w 232"/>
                    <a:gd name="T45" fmla="*/ 2 h 38"/>
                    <a:gd name="T46" fmla="*/ 224 w 232"/>
                    <a:gd name="T47" fmla="*/ 0 h 38"/>
                    <a:gd name="T48" fmla="*/ 8 w 232"/>
                    <a:gd name="T4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2" h="38">
                      <a:moveTo>
                        <a:pt x="8" y="0"/>
                      </a:moveTo>
                      <a:lnTo>
                        <a:pt x="8" y="0"/>
                      </a:lnTo>
                      <a:lnTo>
                        <a:pt x="6" y="2"/>
                      </a:lnTo>
                      <a:lnTo>
                        <a:pt x="4" y="2"/>
                      </a:lnTo>
                      <a:lnTo>
                        <a:pt x="2" y="6"/>
                      </a:lnTo>
                      <a:lnTo>
                        <a:pt x="0" y="8"/>
                      </a:lnTo>
                      <a:lnTo>
                        <a:pt x="0" y="30"/>
                      </a:lnTo>
                      <a:lnTo>
                        <a:pt x="0" y="30"/>
                      </a:lnTo>
                      <a:lnTo>
                        <a:pt x="2" y="34"/>
                      </a:lnTo>
                      <a:lnTo>
                        <a:pt x="4" y="36"/>
                      </a:lnTo>
                      <a:lnTo>
                        <a:pt x="6" y="38"/>
                      </a:lnTo>
                      <a:lnTo>
                        <a:pt x="8" y="38"/>
                      </a:lnTo>
                      <a:lnTo>
                        <a:pt x="224" y="38"/>
                      </a:lnTo>
                      <a:lnTo>
                        <a:pt x="224" y="38"/>
                      </a:lnTo>
                      <a:lnTo>
                        <a:pt x="228" y="38"/>
                      </a:lnTo>
                      <a:lnTo>
                        <a:pt x="230" y="36"/>
                      </a:lnTo>
                      <a:lnTo>
                        <a:pt x="232" y="34"/>
                      </a:lnTo>
                      <a:lnTo>
                        <a:pt x="232" y="30"/>
                      </a:lnTo>
                      <a:lnTo>
                        <a:pt x="232" y="8"/>
                      </a:lnTo>
                      <a:lnTo>
                        <a:pt x="232" y="8"/>
                      </a:lnTo>
                      <a:lnTo>
                        <a:pt x="232" y="6"/>
                      </a:lnTo>
                      <a:lnTo>
                        <a:pt x="230" y="2"/>
                      </a:lnTo>
                      <a:lnTo>
                        <a:pt x="228" y="2"/>
                      </a:lnTo>
                      <a:lnTo>
                        <a:pt x="224" y="0"/>
                      </a:lnTo>
                      <a:lnTo>
                        <a:pt x="8"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7" name="Freeform 60"/>
                <p:cNvSpPr>
                  <a:spLocks/>
                </p:cNvSpPr>
                <p:nvPr/>
              </p:nvSpPr>
              <p:spPr bwMode="auto">
                <a:xfrm>
                  <a:off x="557" y="1551"/>
                  <a:ext cx="624" cy="174"/>
                </a:xfrm>
                <a:custGeom>
                  <a:avLst/>
                  <a:gdLst>
                    <a:gd name="T0" fmla="*/ 432 w 624"/>
                    <a:gd name="T1" fmla="*/ 0 h 174"/>
                    <a:gd name="T2" fmla="*/ 432 w 624"/>
                    <a:gd name="T3" fmla="*/ 0 h 174"/>
                    <a:gd name="T4" fmla="*/ 452 w 624"/>
                    <a:gd name="T5" fmla="*/ 4 h 174"/>
                    <a:gd name="T6" fmla="*/ 474 w 624"/>
                    <a:gd name="T7" fmla="*/ 12 h 174"/>
                    <a:gd name="T8" fmla="*/ 502 w 624"/>
                    <a:gd name="T9" fmla="*/ 20 h 174"/>
                    <a:gd name="T10" fmla="*/ 532 w 624"/>
                    <a:gd name="T11" fmla="*/ 34 h 174"/>
                    <a:gd name="T12" fmla="*/ 564 w 624"/>
                    <a:gd name="T13" fmla="*/ 50 h 174"/>
                    <a:gd name="T14" fmla="*/ 596 w 624"/>
                    <a:gd name="T15" fmla="*/ 72 h 174"/>
                    <a:gd name="T16" fmla="*/ 610 w 624"/>
                    <a:gd name="T17" fmla="*/ 84 h 174"/>
                    <a:gd name="T18" fmla="*/ 624 w 624"/>
                    <a:gd name="T19" fmla="*/ 96 h 174"/>
                    <a:gd name="T20" fmla="*/ 624 w 624"/>
                    <a:gd name="T21" fmla="*/ 120 h 174"/>
                    <a:gd name="T22" fmla="*/ 624 w 624"/>
                    <a:gd name="T23" fmla="*/ 120 h 174"/>
                    <a:gd name="T24" fmla="*/ 598 w 624"/>
                    <a:gd name="T25" fmla="*/ 132 h 174"/>
                    <a:gd name="T26" fmla="*/ 566 w 624"/>
                    <a:gd name="T27" fmla="*/ 144 h 174"/>
                    <a:gd name="T28" fmla="*/ 530 w 624"/>
                    <a:gd name="T29" fmla="*/ 152 h 174"/>
                    <a:gd name="T30" fmla="*/ 490 w 624"/>
                    <a:gd name="T31" fmla="*/ 160 h 174"/>
                    <a:gd name="T32" fmla="*/ 446 w 624"/>
                    <a:gd name="T33" fmla="*/ 166 h 174"/>
                    <a:gd name="T34" fmla="*/ 400 w 624"/>
                    <a:gd name="T35" fmla="*/ 170 h 174"/>
                    <a:gd name="T36" fmla="*/ 352 w 624"/>
                    <a:gd name="T37" fmla="*/ 174 h 174"/>
                    <a:gd name="T38" fmla="*/ 304 w 624"/>
                    <a:gd name="T39" fmla="*/ 174 h 174"/>
                    <a:gd name="T40" fmla="*/ 254 w 624"/>
                    <a:gd name="T41" fmla="*/ 174 h 174"/>
                    <a:gd name="T42" fmla="*/ 208 w 624"/>
                    <a:gd name="T43" fmla="*/ 170 h 174"/>
                    <a:gd name="T44" fmla="*/ 164 w 624"/>
                    <a:gd name="T45" fmla="*/ 166 h 174"/>
                    <a:gd name="T46" fmla="*/ 122 w 624"/>
                    <a:gd name="T47" fmla="*/ 160 h 174"/>
                    <a:gd name="T48" fmla="*/ 82 w 624"/>
                    <a:gd name="T49" fmla="*/ 152 h 174"/>
                    <a:gd name="T50" fmla="*/ 50 w 624"/>
                    <a:gd name="T51" fmla="*/ 144 h 174"/>
                    <a:gd name="T52" fmla="*/ 22 w 624"/>
                    <a:gd name="T53" fmla="*/ 132 h 174"/>
                    <a:gd name="T54" fmla="*/ 10 w 624"/>
                    <a:gd name="T55" fmla="*/ 126 h 174"/>
                    <a:gd name="T56" fmla="*/ 0 w 624"/>
                    <a:gd name="T57" fmla="*/ 120 h 174"/>
                    <a:gd name="T58" fmla="*/ 0 w 624"/>
                    <a:gd name="T59" fmla="*/ 96 h 174"/>
                    <a:gd name="T60" fmla="*/ 0 w 624"/>
                    <a:gd name="T61" fmla="*/ 96 h 174"/>
                    <a:gd name="T62" fmla="*/ 14 w 624"/>
                    <a:gd name="T63" fmla="*/ 84 h 174"/>
                    <a:gd name="T64" fmla="*/ 28 w 624"/>
                    <a:gd name="T65" fmla="*/ 72 h 174"/>
                    <a:gd name="T66" fmla="*/ 60 w 624"/>
                    <a:gd name="T67" fmla="*/ 50 h 174"/>
                    <a:gd name="T68" fmla="*/ 92 w 624"/>
                    <a:gd name="T69" fmla="*/ 34 h 174"/>
                    <a:gd name="T70" fmla="*/ 124 w 624"/>
                    <a:gd name="T71" fmla="*/ 20 h 174"/>
                    <a:gd name="T72" fmla="*/ 150 w 624"/>
                    <a:gd name="T73" fmla="*/ 12 h 174"/>
                    <a:gd name="T74" fmla="*/ 172 w 624"/>
                    <a:gd name="T75" fmla="*/ 4 h 174"/>
                    <a:gd name="T76" fmla="*/ 192 w 624"/>
                    <a:gd name="T77" fmla="*/ 0 h 174"/>
                    <a:gd name="T78" fmla="*/ 432 w 624"/>
                    <a:gd name="T7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24" h="174">
                      <a:moveTo>
                        <a:pt x="432" y="0"/>
                      </a:moveTo>
                      <a:lnTo>
                        <a:pt x="432" y="0"/>
                      </a:lnTo>
                      <a:lnTo>
                        <a:pt x="452" y="4"/>
                      </a:lnTo>
                      <a:lnTo>
                        <a:pt x="474" y="12"/>
                      </a:lnTo>
                      <a:lnTo>
                        <a:pt x="502" y="20"/>
                      </a:lnTo>
                      <a:lnTo>
                        <a:pt x="532" y="34"/>
                      </a:lnTo>
                      <a:lnTo>
                        <a:pt x="564" y="50"/>
                      </a:lnTo>
                      <a:lnTo>
                        <a:pt x="596" y="72"/>
                      </a:lnTo>
                      <a:lnTo>
                        <a:pt x="610" y="84"/>
                      </a:lnTo>
                      <a:lnTo>
                        <a:pt x="624" y="96"/>
                      </a:lnTo>
                      <a:lnTo>
                        <a:pt x="624" y="120"/>
                      </a:lnTo>
                      <a:lnTo>
                        <a:pt x="624" y="120"/>
                      </a:lnTo>
                      <a:lnTo>
                        <a:pt x="598" y="132"/>
                      </a:lnTo>
                      <a:lnTo>
                        <a:pt x="566" y="144"/>
                      </a:lnTo>
                      <a:lnTo>
                        <a:pt x="530" y="152"/>
                      </a:lnTo>
                      <a:lnTo>
                        <a:pt x="490" y="160"/>
                      </a:lnTo>
                      <a:lnTo>
                        <a:pt x="446" y="166"/>
                      </a:lnTo>
                      <a:lnTo>
                        <a:pt x="400" y="170"/>
                      </a:lnTo>
                      <a:lnTo>
                        <a:pt x="352" y="174"/>
                      </a:lnTo>
                      <a:lnTo>
                        <a:pt x="304" y="174"/>
                      </a:lnTo>
                      <a:lnTo>
                        <a:pt x="254" y="174"/>
                      </a:lnTo>
                      <a:lnTo>
                        <a:pt x="208" y="170"/>
                      </a:lnTo>
                      <a:lnTo>
                        <a:pt x="164" y="166"/>
                      </a:lnTo>
                      <a:lnTo>
                        <a:pt x="122" y="160"/>
                      </a:lnTo>
                      <a:lnTo>
                        <a:pt x="82" y="152"/>
                      </a:lnTo>
                      <a:lnTo>
                        <a:pt x="50" y="144"/>
                      </a:lnTo>
                      <a:lnTo>
                        <a:pt x="22" y="132"/>
                      </a:lnTo>
                      <a:lnTo>
                        <a:pt x="10" y="126"/>
                      </a:lnTo>
                      <a:lnTo>
                        <a:pt x="0" y="120"/>
                      </a:lnTo>
                      <a:lnTo>
                        <a:pt x="0" y="96"/>
                      </a:lnTo>
                      <a:lnTo>
                        <a:pt x="0" y="96"/>
                      </a:lnTo>
                      <a:lnTo>
                        <a:pt x="14" y="84"/>
                      </a:lnTo>
                      <a:lnTo>
                        <a:pt x="28" y="72"/>
                      </a:lnTo>
                      <a:lnTo>
                        <a:pt x="60" y="50"/>
                      </a:lnTo>
                      <a:lnTo>
                        <a:pt x="92" y="34"/>
                      </a:lnTo>
                      <a:lnTo>
                        <a:pt x="124" y="20"/>
                      </a:lnTo>
                      <a:lnTo>
                        <a:pt x="150" y="12"/>
                      </a:lnTo>
                      <a:lnTo>
                        <a:pt x="172" y="4"/>
                      </a:lnTo>
                      <a:lnTo>
                        <a:pt x="192" y="0"/>
                      </a:lnTo>
                      <a:lnTo>
                        <a:pt x="432" y="0"/>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8" name="Freeform 61"/>
                <p:cNvSpPr>
                  <a:spLocks/>
                </p:cNvSpPr>
                <p:nvPr/>
              </p:nvSpPr>
              <p:spPr bwMode="auto">
                <a:xfrm>
                  <a:off x="667" y="1551"/>
                  <a:ext cx="404" cy="56"/>
                </a:xfrm>
                <a:custGeom>
                  <a:avLst/>
                  <a:gdLst>
                    <a:gd name="T0" fmla="*/ 404 w 404"/>
                    <a:gd name="T1" fmla="*/ 24 h 56"/>
                    <a:gd name="T2" fmla="*/ 404 w 404"/>
                    <a:gd name="T3" fmla="*/ 24 h 56"/>
                    <a:gd name="T4" fmla="*/ 372 w 404"/>
                    <a:gd name="T5" fmla="*/ 12 h 56"/>
                    <a:gd name="T6" fmla="*/ 346 w 404"/>
                    <a:gd name="T7" fmla="*/ 6 h 56"/>
                    <a:gd name="T8" fmla="*/ 322 w 404"/>
                    <a:gd name="T9" fmla="*/ 0 h 56"/>
                    <a:gd name="T10" fmla="*/ 82 w 404"/>
                    <a:gd name="T11" fmla="*/ 0 h 56"/>
                    <a:gd name="T12" fmla="*/ 82 w 404"/>
                    <a:gd name="T13" fmla="*/ 0 h 56"/>
                    <a:gd name="T14" fmla="*/ 58 w 404"/>
                    <a:gd name="T15" fmla="*/ 6 h 56"/>
                    <a:gd name="T16" fmla="*/ 32 w 404"/>
                    <a:gd name="T17" fmla="*/ 12 h 56"/>
                    <a:gd name="T18" fmla="*/ 0 w 404"/>
                    <a:gd name="T19" fmla="*/ 24 h 56"/>
                    <a:gd name="T20" fmla="*/ 0 w 404"/>
                    <a:gd name="T21" fmla="*/ 24 h 56"/>
                    <a:gd name="T22" fmla="*/ 18 w 404"/>
                    <a:gd name="T23" fmla="*/ 32 h 56"/>
                    <a:gd name="T24" fmla="*/ 38 w 404"/>
                    <a:gd name="T25" fmla="*/ 38 h 56"/>
                    <a:gd name="T26" fmla="*/ 62 w 404"/>
                    <a:gd name="T27" fmla="*/ 44 h 56"/>
                    <a:gd name="T28" fmla="*/ 86 w 404"/>
                    <a:gd name="T29" fmla="*/ 48 h 56"/>
                    <a:gd name="T30" fmla="*/ 142 w 404"/>
                    <a:gd name="T31" fmla="*/ 54 h 56"/>
                    <a:gd name="T32" fmla="*/ 202 w 404"/>
                    <a:gd name="T33" fmla="*/ 56 h 56"/>
                    <a:gd name="T34" fmla="*/ 262 w 404"/>
                    <a:gd name="T35" fmla="*/ 54 h 56"/>
                    <a:gd name="T36" fmla="*/ 318 w 404"/>
                    <a:gd name="T37" fmla="*/ 48 h 56"/>
                    <a:gd name="T38" fmla="*/ 342 w 404"/>
                    <a:gd name="T39" fmla="*/ 44 h 56"/>
                    <a:gd name="T40" fmla="*/ 366 w 404"/>
                    <a:gd name="T41" fmla="*/ 38 h 56"/>
                    <a:gd name="T42" fmla="*/ 386 w 404"/>
                    <a:gd name="T43" fmla="*/ 32 h 56"/>
                    <a:gd name="T44" fmla="*/ 404 w 404"/>
                    <a:gd name="T45" fmla="*/ 24 h 56"/>
                    <a:gd name="T46" fmla="*/ 404 w 404"/>
                    <a:gd name="T47" fmla="*/ 2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4" h="56">
                      <a:moveTo>
                        <a:pt x="404" y="24"/>
                      </a:moveTo>
                      <a:lnTo>
                        <a:pt x="404" y="24"/>
                      </a:lnTo>
                      <a:lnTo>
                        <a:pt x="372" y="12"/>
                      </a:lnTo>
                      <a:lnTo>
                        <a:pt x="346" y="6"/>
                      </a:lnTo>
                      <a:lnTo>
                        <a:pt x="322" y="0"/>
                      </a:lnTo>
                      <a:lnTo>
                        <a:pt x="82" y="0"/>
                      </a:lnTo>
                      <a:lnTo>
                        <a:pt x="82" y="0"/>
                      </a:lnTo>
                      <a:lnTo>
                        <a:pt x="58" y="6"/>
                      </a:lnTo>
                      <a:lnTo>
                        <a:pt x="32" y="12"/>
                      </a:lnTo>
                      <a:lnTo>
                        <a:pt x="0" y="24"/>
                      </a:lnTo>
                      <a:lnTo>
                        <a:pt x="0" y="24"/>
                      </a:lnTo>
                      <a:lnTo>
                        <a:pt x="18" y="32"/>
                      </a:lnTo>
                      <a:lnTo>
                        <a:pt x="38" y="38"/>
                      </a:lnTo>
                      <a:lnTo>
                        <a:pt x="62" y="44"/>
                      </a:lnTo>
                      <a:lnTo>
                        <a:pt x="86" y="48"/>
                      </a:lnTo>
                      <a:lnTo>
                        <a:pt x="142" y="54"/>
                      </a:lnTo>
                      <a:lnTo>
                        <a:pt x="202" y="56"/>
                      </a:lnTo>
                      <a:lnTo>
                        <a:pt x="262" y="54"/>
                      </a:lnTo>
                      <a:lnTo>
                        <a:pt x="318" y="48"/>
                      </a:lnTo>
                      <a:lnTo>
                        <a:pt x="342" y="44"/>
                      </a:lnTo>
                      <a:lnTo>
                        <a:pt x="366" y="38"/>
                      </a:lnTo>
                      <a:lnTo>
                        <a:pt x="386" y="32"/>
                      </a:lnTo>
                      <a:lnTo>
                        <a:pt x="404" y="24"/>
                      </a:lnTo>
                      <a:lnTo>
                        <a:pt x="404" y="24"/>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49" name="Freeform 62"/>
                <p:cNvSpPr>
                  <a:spLocks/>
                </p:cNvSpPr>
                <p:nvPr/>
              </p:nvSpPr>
              <p:spPr bwMode="auto">
                <a:xfrm>
                  <a:off x="557" y="1639"/>
                  <a:ext cx="624" cy="86"/>
                </a:xfrm>
                <a:custGeom>
                  <a:avLst/>
                  <a:gdLst>
                    <a:gd name="T0" fmla="*/ 624 w 624"/>
                    <a:gd name="T1" fmla="*/ 0 h 86"/>
                    <a:gd name="T2" fmla="*/ 624 w 624"/>
                    <a:gd name="T3" fmla="*/ 0 h 86"/>
                    <a:gd name="T4" fmla="*/ 598 w 624"/>
                    <a:gd name="T5" fmla="*/ 12 h 86"/>
                    <a:gd name="T6" fmla="*/ 566 w 624"/>
                    <a:gd name="T7" fmla="*/ 24 h 86"/>
                    <a:gd name="T8" fmla="*/ 530 w 624"/>
                    <a:gd name="T9" fmla="*/ 32 h 86"/>
                    <a:gd name="T10" fmla="*/ 490 w 624"/>
                    <a:gd name="T11" fmla="*/ 40 h 86"/>
                    <a:gd name="T12" fmla="*/ 446 w 624"/>
                    <a:gd name="T13" fmla="*/ 46 h 86"/>
                    <a:gd name="T14" fmla="*/ 400 w 624"/>
                    <a:gd name="T15" fmla="*/ 50 h 86"/>
                    <a:gd name="T16" fmla="*/ 352 w 624"/>
                    <a:gd name="T17" fmla="*/ 54 h 86"/>
                    <a:gd name="T18" fmla="*/ 304 w 624"/>
                    <a:gd name="T19" fmla="*/ 54 h 86"/>
                    <a:gd name="T20" fmla="*/ 254 w 624"/>
                    <a:gd name="T21" fmla="*/ 54 h 86"/>
                    <a:gd name="T22" fmla="*/ 208 w 624"/>
                    <a:gd name="T23" fmla="*/ 50 h 86"/>
                    <a:gd name="T24" fmla="*/ 164 w 624"/>
                    <a:gd name="T25" fmla="*/ 46 h 86"/>
                    <a:gd name="T26" fmla="*/ 122 w 624"/>
                    <a:gd name="T27" fmla="*/ 40 h 86"/>
                    <a:gd name="T28" fmla="*/ 82 w 624"/>
                    <a:gd name="T29" fmla="*/ 32 h 86"/>
                    <a:gd name="T30" fmla="*/ 50 w 624"/>
                    <a:gd name="T31" fmla="*/ 24 h 86"/>
                    <a:gd name="T32" fmla="*/ 22 w 624"/>
                    <a:gd name="T33" fmla="*/ 12 h 86"/>
                    <a:gd name="T34" fmla="*/ 10 w 624"/>
                    <a:gd name="T35" fmla="*/ 6 h 86"/>
                    <a:gd name="T36" fmla="*/ 0 w 624"/>
                    <a:gd name="T37" fmla="*/ 0 h 86"/>
                    <a:gd name="T38" fmla="*/ 0 w 624"/>
                    <a:gd name="T39" fmla="*/ 32 h 86"/>
                    <a:gd name="T40" fmla="*/ 0 w 624"/>
                    <a:gd name="T41" fmla="*/ 32 h 86"/>
                    <a:gd name="T42" fmla="*/ 10 w 624"/>
                    <a:gd name="T43" fmla="*/ 38 h 86"/>
                    <a:gd name="T44" fmla="*/ 22 w 624"/>
                    <a:gd name="T45" fmla="*/ 44 h 86"/>
                    <a:gd name="T46" fmla="*/ 50 w 624"/>
                    <a:gd name="T47" fmla="*/ 56 h 86"/>
                    <a:gd name="T48" fmla="*/ 82 w 624"/>
                    <a:gd name="T49" fmla="*/ 64 h 86"/>
                    <a:gd name="T50" fmla="*/ 122 w 624"/>
                    <a:gd name="T51" fmla="*/ 72 h 86"/>
                    <a:gd name="T52" fmla="*/ 164 w 624"/>
                    <a:gd name="T53" fmla="*/ 78 h 86"/>
                    <a:gd name="T54" fmla="*/ 208 w 624"/>
                    <a:gd name="T55" fmla="*/ 82 h 86"/>
                    <a:gd name="T56" fmla="*/ 254 w 624"/>
                    <a:gd name="T57" fmla="*/ 86 h 86"/>
                    <a:gd name="T58" fmla="*/ 304 w 624"/>
                    <a:gd name="T59" fmla="*/ 86 h 86"/>
                    <a:gd name="T60" fmla="*/ 352 w 624"/>
                    <a:gd name="T61" fmla="*/ 86 h 86"/>
                    <a:gd name="T62" fmla="*/ 400 w 624"/>
                    <a:gd name="T63" fmla="*/ 82 h 86"/>
                    <a:gd name="T64" fmla="*/ 446 w 624"/>
                    <a:gd name="T65" fmla="*/ 78 h 86"/>
                    <a:gd name="T66" fmla="*/ 490 w 624"/>
                    <a:gd name="T67" fmla="*/ 72 h 86"/>
                    <a:gd name="T68" fmla="*/ 530 w 624"/>
                    <a:gd name="T69" fmla="*/ 64 h 86"/>
                    <a:gd name="T70" fmla="*/ 566 w 624"/>
                    <a:gd name="T71" fmla="*/ 56 h 86"/>
                    <a:gd name="T72" fmla="*/ 598 w 624"/>
                    <a:gd name="T73" fmla="*/ 44 h 86"/>
                    <a:gd name="T74" fmla="*/ 624 w 624"/>
                    <a:gd name="T75" fmla="*/ 32 h 86"/>
                    <a:gd name="T76" fmla="*/ 624 w 624"/>
                    <a:gd name="T7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24" h="86">
                      <a:moveTo>
                        <a:pt x="624" y="0"/>
                      </a:moveTo>
                      <a:lnTo>
                        <a:pt x="624" y="0"/>
                      </a:lnTo>
                      <a:lnTo>
                        <a:pt x="598" y="12"/>
                      </a:lnTo>
                      <a:lnTo>
                        <a:pt x="566" y="24"/>
                      </a:lnTo>
                      <a:lnTo>
                        <a:pt x="530" y="32"/>
                      </a:lnTo>
                      <a:lnTo>
                        <a:pt x="490" y="40"/>
                      </a:lnTo>
                      <a:lnTo>
                        <a:pt x="446" y="46"/>
                      </a:lnTo>
                      <a:lnTo>
                        <a:pt x="400" y="50"/>
                      </a:lnTo>
                      <a:lnTo>
                        <a:pt x="352" y="54"/>
                      </a:lnTo>
                      <a:lnTo>
                        <a:pt x="304" y="54"/>
                      </a:lnTo>
                      <a:lnTo>
                        <a:pt x="254" y="54"/>
                      </a:lnTo>
                      <a:lnTo>
                        <a:pt x="208" y="50"/>
                      </a:lnTo>
                      <a:lnTo>
                        <a:pt x="164" y="46"/>
                      </a:lnTo>
                      <a:lnTo>
                        <a:pt x="122" y="40"/>
                      </a:lnTo>
                      <a:lnTo>
                        <a:pt x="82" y="32"/>
                      </a:lnTo>
                      <a:lnTo>
                        <a:pt x="50" y="24"/>
                      </a:lnTo>
                      <a:lnTo>
                        <a:pt x="22" y="12"/>
                      </a:lnTo>
                      <a:lnTo>
                        <a:pt x="10" y="6"/>
                      </a:lnTo>
                      <a:lnTo>
                        <a:pt x="0" y="0"/>
                      </a:lnTo>
                      <a:lnTo>
                        <a:pt x="0" y="32"/>
                      </a:lnTo>
                      <a:lnTo>
                        <a:pt x="0" y="32"/>
                      </a:lnTo>
                      <a:lnTo>
                        <a:pt x="10" y="38"/>
                      </a:lnTo>
                      <a:lnTo>
                        <a:pt x="22" y="44"/>
                      </a:lnTo>
                      <a:lnTo>
                        <a:pt x="50" y="56"/>
                      </a:lnTo>
                      <a:lnTo>
                        <a:pt x="82" y="64"/>
                      </a:lnTo>
                      <a:lnTo>
                        <a:pt x="122" y="72"/>
                      </a:lnTo>
                      <a:lnTo>
                        <a:pt x="164" y="78"/>
                      </a:lnTo>
                      <a:lnTo>
                        <a:pt x="208" y="82"/>
                      </a:lnTo>
                      <a:lnTo>
                        <a:pt x="254" y="86"/>
                      </a:lnTo>
                      <a:lnTo>
                        <a:pt x="304" y="86"/>
                      </a:lnTo>
                      <a:lnTo>
                        <a:pt x="352" y="86"/>
                      </a:lnTo>
                      <a:lnTo>
                        <a:pt x="400" y="82"/>
                      </a:lnTo>
                      <a:lnTo>
                        <a:pt x="446" y="78"/>
                      </a:lnTo>
                      <a:lnTo>
                        <a:pt x="490" y="72"/>
                      </a:lnTo>
                      <a:lnTo>
                        <a:pt x="530" y="64"/>
                      </a:lnTo>
                      <a:lnTo>
                        <a:pt x="566" y="56"/>
                      </a:lnTo>
                      <a:lnTo>
                        <a:pt x="598" y="44"/>
                      </a:lnTo>
                      <a:lnTo>
                        <a:pt x="624" y="32"/>
                      </a:lnTo>
                      <a:lnTo>
                        <a:pt x="624" y="0"/>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0" name="Rectangle 63"/>
                <p:cNvSpPr>
                  <a:spLocks noChangeArrowheads="1"/>
                </p:cNvSpPr>
                <p:nvPr/>
              </p:nvSpPr>
              <p:spPr bwMode="auto">
                <a:xfrm>
                  <a:off x="461" y="775"/>
                  <a:ext cx="816" cy="624"/>
                </a:xfrm>
                <a:prstGeom prst="rect">
                  <a:avLst/>
                </a:prstGeom>
                <a:solidFill>
                  <a:srgbClr val="A6A6A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1" name="Freeform 64"/>
                <p:cNvSpPr>
                  <a:spLocks/>
                </p:cNvSpPr>
                <p:nvPr/>
              </p:nvSpPr>
              <p:spPr bwMode="auto">
                <a:xfrm>
                  <a:off x="461" y="775"/>
                  <a:ext cx="816" cy="24"/>
                </a:xfrm>
                <a:custGeom>
                  <a:avLst/>
                  <a:gdLst>
                    <a:gd name="T0" fmla="*/ 24 w 816"/>
                    <a:gd name="T1" fmla="*/ 24 h 24"/>
                    <a:gd name="T2" fmla="*/ 0 w 816"/>
                    <a:gd name="T3" fmla="*/ 0 h 24"/>
                    <a:gd name="T4" fmla="*/ 816 w 816"/>
                    <a:gd name="T5" fmla="*/ 0 h 24"/>
                    <a:gd name="T6" fmla="*/ 792 w 816"/>
                    <a:gd name="T7" fmla="*/ 24 h 24"/>
                    <a:gd name="T8" fmla="*/ 24 w 816"/>
                    <a:gd name="T9" fmla="*/ 24 h 24"/>
                  </a:gdLst>
                  <a:ahLst/>
                  <a:cxnLst>
                    <a:cxn ang="0">
                      <a:pos x="T0" y="T1"/>
                    </a:cxn>
                    <a:cxn ang="0">
                      <a:pos x="T2" y="T3"/>
                    </a:cxn>
                    <a:cxn ang="0">
                      <a:pos x="T4" y="T5"/>
                    </a:cxn>
                    <a:cxn ang="0">
                      <a:pos x="T6" y="T7"/>
                    </a:cxn>
                    <a:cxn ang="0">
                      <a:pos x="T8" y="T9"/>
                    </a:cxn>
                  </a:cxnLst>
                  <a:rect l="0" t="0" r="r" b="b"/>
                  <a:pathLst>
                    <a:path w="816" h="24">
                      <a:moveTo>
                        <a:pt x="24" y="24"/>
                      </a:moveTo>
                      <a:lnTo>
                        <a:pt x="0" y="0"/>
                      </a:lnTo>
                      <a:lnTo>
                        <a:pt x="816" y="0"/>
                      </a:lnTo>
                      <a:lnTo>
                        <a:pt x="792" y="24"/>
                      </a:lnTo>
                      <a:lnTo>
                        <a:pt x="24" y="2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2" name="Freeform 65"/>
                <p:cNvSpPr>
                  <a:spLocks/>
                </p:cNvSpPr>
                <p:nvPr/>
              </p:nvSpPr>
              <p:spPr bwMode="auto">
                <a:xfrm>
                  <a:off x="461" y="1375"/>
                  <a:ext cx="816" cy="24"/>
                </a:xfrm>
                <a:custGeom>
                  <a:avLst/>
                  <a:gdLst>
                    <a:gd name="T0" fmla="*/ 24 w 816"/>
                    <a:gd name="T1" fmla="*/ 0 h 24"/>
                    <a:gd name="T2" fmla="*/ 0 w 816"/>
                    <a:gd name="T3" fmla="*/ 24 h 24"/>
                    <a:gd name="T4" fmla="*/ 816 w 816"/>
                    <a:gd name="T5" fmla="*/ 24 h 24"/>
                    <a:gd name="T6" fmla="*/ 792 w 816"/>
                    <a:gd name="T7" fmla="*/ 0 h 24"/>
                    <a:gd name="T8" fmla="*/ 24 w 816"/>
                    <a:gd name="T9" fmla="*/ 0 h 24"/>
                  </a:gdLst>
                  <a:ahLst/>
                  <a:cxnLst>
                    <a:cxn ang="0">
                      <a:pos x="T0" y="T1"/>
                    </a:cxn>
                    <a:cxn ang="0">
                      <a:pos x="T2" y="T3"/>
                    </a:cxn>
                    <a:cxn ang="0">
                      <a:pos x="T4" y="T5"/>
                    </a:cxn>
                    <a:cxn ang="0">
                      <a:pos x="T6" y="T7"/>
                    </a:cxn>
                    <a:cxn ang="0">
                      <a:pos x="T8" y="T9"/>
                    </a:cxn>
                  </a:cxnLst>
                  <a:rect l="0" t="0" r="r" b="b"/>
                  <a:pathLst>
                    <a:path w="816" h="24">
                      <a:moveTo>
                        <a:pt x="24" y="0"/>
                      </a:moveTo>
                      <a:lnTo>
                        <a:pt x="0" y="24"/>
                      </a:lnTo>
                      <a:lnTo>
                        <a:pt x="816" y="24"/>
                      </a:lnTo>
                      <a:lnTo>
                        <a:pt x="792" y="0"/>
                      </a:lnTo>
                      <a:lnTo>
                        <a:pt x="24" y="0"/>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3" name="Rectangle 66"/>
                <p:cNvSpPr>
                  <a:spLocks noChangeArrowheads="1"/>
                </p:cNvSpPr>
                <p:nvPr/>
              </p:nvSpPr>
              <p:spPr bwMode="auto">
                <a:xfrm>
                  <a:off x="485" y="799"/>
                  <a:ext cx="768" cy="576"/>
                </a:xfrm>
                <a:prstGeom prst="rect">
                  <a:avLst/>
                </a:prstGeom>
                <a:solidFill>
                  <a:srgbClr val="5AC1D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4" name="Freeform 68"/>
                <p:cNvSpPr>
                  <a:spLocks/>
                </p:cNvSpPr>
                <p:nvPr/>
              </p:nvSpPr>
              <p:spPr bwMode="auto">
                <a:xfrm>
                  <a:off x="485" y="1157"/>
                  <a:ext cx="320" cy="218"/>
                </a:xfrm>
                <a:custGeom>
                  <a:avLst/>
                  <a:gdLst>
                    <a:gd name="T0" fmla="*/ 0 w 320"/>
                    <a:gd name="T1" fmla="*/ 0 h 218"/>
                    <a:gd name="T2" fmla="*/ 0 w 320"/>
                    <a:gd name="T3" fmla="*/ 218 h 218"/>
                    <a:gd name="T4" fmla="*/ 320 w 320"/>
                    <a:gd name="T5" fmla="*/ 218 h 218"/>
                    <a:gd name="T6" fmla="*/ 320 w 320"/>
                    <a:gd name="T7" fmla="*/ 218 h 218"/>
                    <a:gd name="T8" fmla="*/ 312 w 320"/>
                    <a:gd name="T9" fmla="*/ 200 h 218"/>
                    <a:gd name="T10" fmla="*/ 302 w 320"/>
                    <a:gd name="T11" fmla="*/ 184 h 218"/>
                    <a:gd name="T12" fmla="*/ 282 w 320"/>
                    <a:gd name="T13" fmla="*/ 158 h 218"/>
                    <a:gd name="T14" fmla="*/ 262 w 320"/>
                    <a:gd name="T15" fmla="*/ 136 h 218"/>
                    <a:gd name="T16" fmla="*/ 240 w 320"/>
                    <a:gd name="T17" fmla="*/ 118 h 218"/>
                    <a:gd name="T18" fmla="*/ 216 w 320"/>
                    <a:gd name="T19" fmla="*/ 104 h 218"/>
                    <a:gd name="T20" fmla="*/ 192 w 320"/>
                    <a:gd name="T21" fmla="*/ 94 h 218"/>
                    <a:gd name="T22" fmla="*/ 168 w 320"/>
                    <a:gd name="T23" fmla="*/ 86 h 218"/>
                    <a:gd name="T24" fmla="*/ 144 w 320"/>
                    <a:gd name="T25" fmla="*/ 78 h 218"/>
                    <a:gd name="T26" fmla="*/ 98 w 320"/>
                    <a:gd name="T27" fmla="*/ 68 h 218"/>
                    <a:gd name="T28" fmla="*/ 76 w 320"/>
                    <a:gd name="T29" fmla="*/ 62 h 218"/>
                    <a:gd name="T30" fmla="*/ 56 w 320"/>
                    <a:gd name="T31" fmla="*/ 54 h 218"/>
                    <a:gd name="T32" fmla="*/ 38 w 320"/>
                    <a:gd name="T33" fmla="*/ 46 h 218"/>
                    <a:gd name="T34" fmla="*/ 24 w 320"/>
                    <a:gd name="T35" fmla="*/ 34 h 218"/>
                    <a:gd name="T36" fmla="*/ 10 w 320"/>
                    <a:gd name="T37" fmla="*/ 20 h 218"/>
                    <a:gd name="T38" fmla="*/ 4 w 320"/>
                    <a:gd name="T39" fmla="*/ 10 h 218"/>
                    <a:gd name="T40" fmla="*/ 0 w 320"/>
                    <a:gd name="T41" fmla="*/ 0 h 218"/>
                    <a:gd name="T42" fmla="*/ 0 w 320"/>
                    <a:gd name="T4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218">
                      <a:moveTo>
                        <a:pt x="0" y="0"/>
                      </a:moveTo>
                      <a:lnTo>
                        <a:pt x="0" y="218"/>
                      </a:lnTo>
                      <a:lnTo>
                        <a:pt x="320" y="218"/>
                      </a:lnTo>
                      <a:lnTo>
                        <a:pt x="320" y="218"/>
                      </a:lnTo>
                      <a:lnTo>
                        <a:pt x="312" y="200"/>
                      </a:lnTo>
                      <a:lnTo>
                        <a:pt x="302" y="184"/>
                      </a:lnTo>
                      <a:lnTo>
                        <a:pt x="282" y="158"/>
                      </a:lnTo>
                      <a:lnTo>
                        <a:pt x="262" y="136"/>
                      </a:lnTo>
                      <a:lnTo>
                        <a:pt x="240" y="118"/>
                      </a:lnTo>
                      <a:lnTo>
                        <a:pt x="216" y="104"/>
                      </a:lnTo>
                      <a:lnTo>
                        <a:pt x="192" y="94"/>
                      </a:lnTo>
                      <a:lnTo>
                        <a:pt x="168" y="86"/>
                      </a:lnTo>
                      <a:lnTo>
                        <a:pt x="144" y="78"/>
                      </a:lnTo>
                      <a:lnTo>
                        <a:pt x="98" y="68"/>
                      </a:lnTo>
                      <a:lnTo>
                        <a:pt x="76" y="62"/>
                      </a:lnTo>
                      <a:lnTo>
                        <a:pt x="56" y="54"/>
                      </a:lnTo>
                      <a:lnTo>
                        <a:pt x="38" y="46"/>
                      </a:lnTo>
                      <a:lnTo>
                        <a:pt x="24" y="34"/>
                      </a:lnTo>
                      <a:lnTo>
                        <a:pt x="10" y="20"/>
                      </a:lnTo>
                      <a:lnTo>
                        <a:pt x="4" y="10"/>
                      </a:lnTo>
                      <a:lnTo>
                        <a:pt x="0" y="0"/>
                      </a:lnTo>
                      <a:lnTo>
                        <a:pt x="0" y="0"/>
                      </a:lnTo>
                      <a:close/>
                    </a:path>
                  </a:pathLst>
                </a:custGeom>
                <a:solidFill>
                  <a:srgbClr val="34B3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5" name="Freeform 69"/>
                <p:cNvSpPr>
                  <a:spLocks noEditPoints="1"/>
                </p:cNvSpPr>
                <p:nvPr/>
              </p:nvSpPr>
              <p:spPr bwMode="auto">
                <a:xfrm>
                  <a:off x="477" y="791"/>
                  <a:ext cx="784" cy="592"/>
                </a:xfrm>
                <a:custGeom>
                  <a:avLst/>
                  <a:gdLst>
                    <a:gd name="T0" fmla="*/ 776 w 784"/>
                    <a:gd name="T1" fmla="*/ 0 h 592"/>
                    <a:gd name="T2" fmla="*/ 0 w 784"/>
                    <a:gd name="T3" fmla="*/ 0 h 592"/>
                    <a:gd name="T4" fmla="*/ 0 w 784"/>
                    <a:gd name="T5" fmla="*/ 592 h 592"/>
                    <a:gd name="T6" fmla="*/ 784 w 784"/>
                    <a:gd name="T7" fmla="*/ 592 h 592"/>
                    <a:gd name="T8" fmla="*/ 784 w 784"/>
                    <a:gd name="T9" fmla="*/ 0 h 592"/>
                    <a:gd name="T10" fmla="*/ 776 w 784"/>
                    <a:gd name="T11" fmla="*/ 0 h 592"/>
                    <a:gd name="T12" fmla="*/ 768 w 784"/>
                    <a:gd name="T13" fmla="*/ 16 h 592"/>
                    <a:gd name="T14" fmla="*/ 768 w 784"/>
                    <a:gd name="T15" fmla="*/ 16 h 592"/>
                    <a:gd name="T16" fmla="*/ 768 w 784"/>
                    <a:gd name="T17" fmla="*/ 576 h 592"/>
                    <a:gd name="T18" fmla="*/ 768 w 784"/>
                    <a:gd name="T19" fmla="*/ 576 h 592"/>
                    <a:gd name="T20" fmla="*/ 16 w 784"/>
                    <a:gd name="T21" fmla="*/ 576 h 592"/>
                    <a:gd name="T22" fmla="*/ 16 w 784"/>
                    <a:gd name="T23" fmla="*/ 576 h 592"/>
                    <a:gd name="T24" fmla="*/ 16 w 784"/>
                    <a:gd name="T25" fmla="*/ 16 h 592"/>
                    <a:gd name="T26" fmla="*/ 16 w 784"/>
                    <a:gd name="T27" fmla="*/ 16 h 592"/>
                    <a:gd name="T28" fmla="*/ 768 w 784"/>
                    <a:gd name="T29" fmla="*/ 16 h 592"/>
                    <a:gd name="T30" fmla="*/ 768 w 784"/>
                    <a:gd name="T31" fmla="*/ 16 h 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4" h="592">
                      <a:moveTo>
                        <a:pt x="776" y="0"/>
                      </a:moveTo>
                      <a:lnTo>
                        <a:pt x="0" y="0"/>
                      </a:lnTo>
                      <a:lnTo>
                        <a:pt x="0" y="592"/>
                      </a:lnTo>
                      <a:lnTo>
                        <a:pt x="784" y="592"/>
                      </a:lnTo>
                      <a:lnTo>
                        <a:pt x="784" y="0"/>
                      </a:lnTo>
                      <a:lnTo>
                        <a:pt x="776" y="0"/>
                      </a:lnTo>
                      <a:close/>
                      <a:moveTo>
                        <a:pt x="768" y="16"/>
                      </a:moveTo>
                      <a:lnTo>
                        <a:pt x="768" y="16"/>
                      </a:lnTo>
                      <a:lnTo>
                        <a:pt x="768" y="576"/>
                      </a:lnTo>
                      <a:lnTo>
                        <a:pt x="768" y="576"/>
                      </a:lnTo>
                      <a:lnTo>
                        <a:pt x="16" y="576"/>
                      </a:lnTo>
                      <a:lnTo>
                        <a:pt x="16" y="576"/>
                      </a:lnTo>
                      <a:lnTo>
                        <a:pt x="16" y="16"/>
                      </a:lnTo>
                      <a:lnTo>
                        <a:pt x="16" y="16"/>
                      </a:lnTo>
                      <a:lnTo>
                        <a:pt x="768" y="16"/>
                      </a:lnTo>
                      <a:lnTo>
                        <a:pt x="76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6" name="Freeform 75"/>
                <p:cNvSpPr>
                  <a:spLocks/>
                </p:cNvSpPr>
                <p:nvPr/>
              </p:nvSpPr>
              <p:spPr bwMode="auto">
                <a:xfrm>
                  <a:off x="837" y="1433"/>
                  <a:ext cx="64" cy="64"/>
                </a:xfrm>
                <a:custGeom>
                  <a:avLst/>
                  <a:gdLst>
                    <a:gd name="T0" fmla="*/ 64 w 64"/>
                    <a:gd name="T1" fmla="*/ 32 h 64"/>
                    <a:gd name="T2" fmla="*/ 64 w 64"/>
                    <a:gd name="T3" fmla="*/ 32 h 64"/>
                    <a:gd name="T4" fmla="*/ 64 w 64"/>
                    <a:gd name="T5" fmla="*/ 24 h 64"/>
                    <a:gd name="T6" fmla="*/ 62 w 64"/>
                    <a:gd name="T7" fmla="*/ 18 h 64"/>
                    <a:gd name="T8" fmla="*/ 54 w 64"/>
                    <a:gd name="T9" fmla="*/ 8 h 64"/>
                    <a:gd name="T10" fmla="*/ 44 w 64"/>
                    <a:gd name="T11" fmla="*/ 2 h 64"/>
                    <a:gd name="T12" fmla="*/ 38 w 64"/>
                    <a:gd name="T13" fmla="*/ 0 h 64"/>
                    <a:gd name="T14" fmla="*/ 32 w 64"/>
                    <a:gd name="T15" fmla="*/ 0 h 64"/>
                    <a:gd name="T16" fmla="*/ 32 w 64"/>
                    <a:gd name="T17" fmla="*/ 0 h 64"/>
                    <a:gd name="T18" fmla="*/ 26 w 64"/>
                    <a:gd name="T19" fmla="*/ 0 h 64"/>
                    <a:gd name="T20" fmla="*/ 20 w 64"/>
                    <a:gd name="T21" fmla="*/ 2 h 64"/>
                    <a:gd name="T22" fmla="*/ 10 w 64"/>
                    <a:gd name="T23" fmla="*/ 8 h 64"/>
                    <a:gd name="T24" fmla="*/ 2 w 64"/>
                    <a:gd name="T25" fmla="*/ 18 h 64"/>
                    <a:gd name="T26" fmla="*/ 0 w 64"/>
                    <a:gd name="T27" fmla="*/ 24 h 64"/>
                    <a:gd name="T28" fmla="*/ 0 w 64"/>
                    <a:gd name="T29" fmla="*/ 32 h 64"/>
                    <a:gd name="T30" fmla="*/ 0 w 64"/>
                    <a:gd name="T31" fmla="*/ 32 h 64"/>
                    <a:gd name="T32" fmla="*/ 0 w 64"/>
                    <a:gd name="T33" fmla="*/ 38 h 64"/>
                    <a:gd name="T34" fmla="*/ 2 w 64"/>
                    <a:gd name="T35" fmla="*/ 44 h 64"/>
                    <a:gd name="T36" fmla="*/ 10 w 64"/>
                    <a:gd name="T37" fmla="*/ 54 h 64"/>
                    <a:gd name="T38" fmla="*/ 20 w 64"/>
                    <a:gd name="T39" fmla="*/ 60 h 64"/>
                    <a:gd name="T40" fmla="*/ 26 w 64"/>
                    <a:gd name="T41" fmla="*/ 62 h 64"/>
                    <a:gd name="T42" fmla="*/ 32 w 64"/>
                    <a:gd name="T43" fmla="*/ 64 h 64"/>
                    <a:gd name="T44" fmla="*/ 32 w 64"/>
                    <a:gd name="T45" fmla="*/ 64 h 64"/>
                    <a:gd name="T46" fmla="*/ 38 w 64"/>
                    <a:gd name="T47" fmla="*/ 62 h 64"/>
                    <a:gd name="T48" fmla="*/ 44 w 64"/>
                    <a:gd name="T49" fmla="*/ 60 h 64"/>
                    <a:gd name="T50" fmla="*/ 54 w 64"/>
                    <a:gd name="T51" fmla="*/ 54 h 64"/>
                    <a:gd name="T52" fmla="*/ 62 w 64"/>
                    <a:gd name="T53" fmla="*/ 44 h 64"/>
                    <a:gd name="T54" fmla="*/ 64 w 64"/>
                    <a:gd name="T55" fmla="*/ 38 h 64"/>
                    <a:gd name="T56" fmla="*/ 64 w 64"/>
                    <a:gd name="T57" fmla="*/ 32 h 64"/>
                    <a:gd name="T58" fmla="*/ 64 w 64"/>
                    <a:gd name="T59"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4" h="64">
                      <a:moveTo>
                        <a:pt x="64" y="32"/>
                      </a:moveTo>
                      <a:lnTo>
                        <a:pt x="64" y="32"/>
                      </a:lnTo>
                      <a:lnTo>
                        <a:pt x="64" y="24"/>
                      </a:lnTo>
                      <a:lnTo>
                        <a:pt x="62" y="18"/>
                      </a:lnTo>
                      <a:lnTo>
                        <a:pt x="54" y="8"/>
                      </a:lnTo>
                      <a:lnTo>
                        <a:pt x="44" y="2"/>
                      </a:lnTo>
                      <a:lnTo>
                        <a:pt x="38" y="0"/>
                      </a:lnTo>
                      <a:lnTo>
                        <a:pt x="32" y="0"/>
                      </a:lnTo>
                      <a:lnTo>
                        <a:pt x="32" y="0"/>
                      </a:lnTo>
                      <a:lnTo>
                        <a:pt x="26" y="0"/>
                      </a:lnTo>
                      <a:lnTo>
                        <a:pt x="20" y="2"/>
                      </a:lnTo>
                      <a:lnTo>
                        <a:pt x="10" y="8"/>
                      </a:lnTo>
                      <a:lnTo>
                        <a:pt x="2" y="18"/>
                      </a:lnTo>
                      <a:lnTo>
                        <a:pt x="0" y="24"/>
                      </a:lnTo>
                      <a:lnTo>
                        <a:pt x="0" y="32"/>
                      </a:lnTo>
                      <a:lnTo>
                        <a:pt x="0" y="32"/>
                      </a:lnTo>
                      <a:lnTo>
                        <a:pt x="0" y="38"/>
                      </a:lnTo>
                      <a:lnTo>
                        <a:pt x="2" y="44"/>
                      </a:lnTo>
                      <a:lnTo>
                        <a:pt x="10" y="54"/>
                      </a:lnTo>
                      <a:lnTo>
                        <a:pt x="20" y="60"/>
                      </a:lnTo>
                      <a:lnTo>
                        <a:pt x="26" y="62"/>
                      </a:lnTo>
                      <a:lnTo>
                        <a:pt x="32" y="64"/>
                      </a:lnTo>
                      <a:lnTo>
                        <a:pt x="32" y="64"/>
                      </a:lnTo>
                      <a:lnTo>
                        <a:pt x="38" y="62"/>
                      </a:lnTo>
                      <a:lnTo>
                        <a:pt x="44" y="60"/>
                      </a:lnTo>
                      <a:lnTo>
                        <a:pt x="54" y="54"/>
                      </a:lnTo>
                      <a:lnTo>
                        <a:pt x="62" y="44"/>
                      </a:lnTo>
                      <a:lnTo>
                        <a:pt x="64" y="38"/>
                      </a:lnTo>
                      <a:lnTo>
                        <a:pt x="64" y="32"/>
                      </a:lnTo>
                      <a:lnTo>
                        <a:pt x="64" y="32"/>
                      </a:lnTo>
                      <a:close/>
                    </a:path>
                  </a:pathLst>
                </a:custGeom>
                <a:solidFill>
                  <a:srgbClr val="BFE1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7" name="Freeform 76"/>
                <p:cNvSpPr>
                  <a:spLocks noEditPoints="1"/>
                </p:cNvSpPr>
                <p:nvPr/>
              </p:nvSpPr>
              <p:spPr bwMode="auto">
                <a:xfrm>
                  <a:off x="833" y="1429"/>
                  <a:ext cx="72" cy="72"/>
                </a:xfrm>
                <a:custGeom>
                  <a:avLst/>
                  <a:gdLst>
                    <a:gd name="T0" fmla="*/ 0 w 72"/>
                    <a:gd name="T1" fmla="*/ 36 h 72"/>
                    <a:gd name="T2" fmla="*/ 0 w 72"/>
                    <a:gd name="T3" fmla="*/ 36 h 72"/>
                    <a:gd name="T4" fmla="*/ 0 w 72"/>
                    <a:gd name="T5" fmla="*/ 42 h 72"/>
                    <a:gd name="T6" fmla="*/ 2 w 72"/>
                    <a:gd name="T7" fmla="*/ 50 h 72"/>
                    <a:gd name="T8" fmla="*/ 6 w 72"/>
                    <a:gd name="T9" fmla="*/ 56 h 72"/>
                    <a:gd name="T10" fmla="*/ 10 w 72"/>
                    <a:gd name="T11" fmla="*/ 60 h 72"/>
                    <a:gd name="T12" fmla="*/ 16 w 72"/>
                    <a:gd name="T13" fmla="*/ 66 h 72"/>
                    <a:gd name="T14" fmla="*/ 22 w 72"/>
                    <a:gd name="T15" fmla="*/ 68 h 72"/>
                    <a:gd name="T16" fmla="*/ 28 w 72"/>
                    <a:gd name="T17" fmla="*/ 70 h 72"/>
                    <a:gd name="T18" fmla="*/ 36 w 72"/>
                    <a:gd name="T19" fmla="*/ 72 h 72"/>
                    <a:gd name="T20" fmla="*/ 36 w 72"/>
                    <a:gd name="T21" fmla="*/ 72 h 72"/>
                    <a:gd name="T22" fmla="*/ 44 w 72"/>
                    <a:gd name="T23" fmla="*/ 70 h 72"/>
                    <a:gd name="T24" fmla="*/ 50 w 72"/>
                    <a:gd name="T25" fmla="*/ 68 h 72"/>
                    <a:gd name="T26" fmla="*/ 56 w 72"/>
                    <a:gd name="T27" fmla="*/ 66 h 72"/>
                    <a:gd name="T28" fmla="*/ 62 w 72"/>
                    <a:gd name="T29" fmla="*/ 60 h 72"/>
                    <a:gd name="T30" fmla="*/ 66 w 72"/>
                    <a:gd name="T31" fmla="*/ 56 h 72"/>
                    <a:gd name="T32" fmla="*/ 70 w 72"/>
                    <a:gd name="T33" fmla="*/ 50 h 72"/>
                    <a:gd name="T34" fmla="*/ 72 w 72"/>
                    <a:gd name="T35" fmla="*/ 42 h 72"/>
                    <a:gd name="T36" fmla="*/ 72 w 72"/>
                    <a:gd name="T37" fmla="*/ 36 h 72"/>
                    <a:gd name="T38" fmla="*/ 72 w 72"/>
                    <a:gd name="T39" fmla="*/ 36 h 72"/>
                    <a:gd name="T40" fmla="*/ 72 w 72"/>
                    <a:gd name="T41" fmla="*/ 28 h 72"/>
                    <a:gd name="T42" fmla="*/ 70 w 72"/>
                    <a:gd name="T43" fmla="*/ 22 h 72"/>
                    <a:gd name="T44" fmla="*/ 66 w 72"/>
                    <a:gd name="T45" fmla="*/ 16 h 72"/>
                    <a:gd name="T46" fmla="*/ 62 w 72"/>
                    <a:gd name="T47" fmla="*/ 10 h 72"/>
                    <a:gd name="T48" fmla="*/ 56 w 72"/>
                    <a:gd name="T49" fmla="*/ 6 h 72"/>
                    <a:gd name="T50" fmla="*/ 50 w 72"/>
                    <a:gd name="T51" fmla="*/ 2 h 72"/>
                    <a:gd name="T52" fmla="*/ 44 w 72"/>
                    <a:gd name="T53" fmla="*/ 0 h 72"/>
                    <a:gd name="T54" fmla="*/ 36 w 72"/>
                    <a:gd name="T55" fmla="*/ 0 h 72"/>
                    <a:gd name="T56" fmla="*/ 36 w 72"/>
                    <a:gd name="T57" fmla="*/ 0 h 72"/>
                    <a:gd name="T58" fmla="*/ 28 w 72"/>
                    <a:gd name="T59" fmla="*/ 0 h 72"/>
                    <a:gd name="T60" fmla="*/ 22 w 72"/>
                    <a:gd name="T61" fmla="*/ 2 h 72"/>
                    <a:gd name="T62" fmla="*/ 16 w 72"/>
                    <a:gd name="T63" fmla="*/ 6 h 72"/>
                    <a:gd name="T64" fmla="*/ 10 w 72"/>
                    <a:gd name="T65" fmla="*/ 10 h 72"/>
                    <a:gd name="T66" fmla="*/ 6 w 72"/>
                    <a:gd name="T67" fmla="*/ 16 h 72"/>
                    <a:gd name="T68" fmla="*/ 2 w 72"/>
                    <a:gd name="T69" fmla="*/ 22 h 72"/>
                    <a:gd name="T70" fmla="*/ 0 w 72"/>
                    <a:gd name="T71" fmla="*/ 28 h 72"/>
                    <a:gd name="T72" fmla="*/ 0 w 72"/>
                    <a:gd name="T73" fmla="*/ 36 h 72"/>
                    <a:gd name="T74" fmla="*/ 0 w 72"/>
                    <a:gd name="T75" fmla="*/ 36 h 72"/>
                    <a:gd name="T76" fmla="*/ 8 w 72"/>
                    <a:gd name="T77" fmla="*/ 36 h 72"/>
                    <a:gd name="T78" fmla="*/ 8 w 72"/>
                    <a:gd name="T79" fmla="*/ 36 h 72"/>
                    <a:gd name="T80" fmla="*/ 10 w 72"/>
                    <a:gd name="T81" fmla="*/ 24 h 72"/>
                    <a:gd name="T82" fmla="*/ 16 w 72"/>
                    <a:gd name="T83" fmla="*/ 16 h 72"/>
                    <a:gd name="T84" fmla="*/ 26 w 72"/>
                    <a:gd name="T85" fmla="*/ 10 h 72"/>
                    <a:gd name="T86" fmla="*/ 36 w 72"/>
                    <a:gd name="T87" fmla="*/ 8 h 72"/>
                    <a:gd name="T88" fmla="*/ 36 w 72"/>
                    <a:gd name="T89" fmla="*/ 8 h 72"/>
                    <a:gd name="T90" fmla="*/ 46 w 72"/>
                    <a:gd name="T91" fmla="*/ 10 h 72"/>
                    <a:gd name="T92" fmla="*/ 56 w 72"/>
                    <a:gd name="T93" fmla="*/ 16 h 72"/>
                    <a:gd name="T94" fmla="*/ 62 w 72"/>
                    <a:gd name="T95" fmla="*/ 24 h 72"/>
                    <a:gd name="T96" fmla="*/ 64 w 72"/>
                    <a:gd name="T97" fmla="*/ 36 h 72"/>
                    <a:gd name="T98" fmla="*/ 64 w 72"/>
                    <a:gd name="T99" fmla="*/ 36 h 72"/>
                    <a:gd name="T100" fmla="*/ 62 w 72"/>
                    <a:gd name="T101" fmla="*/ 46 h 72"/>
                    <a:gd name="T102" fmla="*/ 56 w 72"/>
                    <a:gd name="T103" fmla="*/ 56 h 72"/>
                    <a:gd name="T104" fmla="*/ 46 w 72"/>
                    <a:gd name="T105" fmla="*/ 62 h 72"/>
                    <a:gd name="T106" fmla="*/ 36 w 72"/>
                    <a:gd name="T107" fmla="*/ 64 h 72"/>
                    <a:gd name="T108" fmla="*/ 36 w 72"/>
                    <a:gd name="T109" fmla="*/ 64 h 72"/>
                    <a:gd name="T110" fmla="*/ 26 w 72"/>
                    <a:gd name="T111" fmla="*/ 62 h 72"/>
                    <a:gd name="T112" fmla="*/ 16 w 72"/>
                    <a:gd name="T113" fmla="*/ 56 h 72"/>
                    <a:gd name="T114" fmla="*/ 10 w 72"/>
                    <a:gd name="T115" fmla="*/ 46 h 72"/>
                    <a:gd name="T116" fmla="*/ 8 w 72"/>
                    <a:gd name="T117" fmla="*/ 36 h 72"/>
                    <a:gd name="T118" fmla="*/ 8 w 72"/>
                    <a:gd name="T119" fmla="*/ 3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 h="72">
                      <a:moveTo>
                        <a:pt x="0" y="36"/>
                      </a:moveTo>
                      <a:lnTo>
                        <a:pt x="0" y="36"/>
                      </a:lnTo>
                      <a:lnTo>
                        <a:pt x="0" y="42"/>
                      </a:lnTo>
                      <a:lnTo>
                        <a:pt x="2" y="50"/>
                      </a:lnTo>
                      <a:lnTo>
                        <a:pt x="6" y="56"/>
                      </a:lnTo>
                      <a:lnTo>
                        <a:pt x="10" y="60"/>
                      </a:lnTo>
                      <a:lnTo>
                        <a:pt x="16" y="66"/>
                      </a:lnTo>
                      <a:lnTo>
                        <a:pt x="22" y="68"/>
                      </a:lnTo>
                      <a:lnTo>
                        <a:pt x="28" y="70"/>
                      </a:lnTo>
                      <a:lnTo>
                        <a:pt x="36" y="72"/>
                      </a:lnTo>
                      <a:lnTo>
                        <a:pt x="36" y="72"/>
                      </a:lnTo>
                      <a:lnTo>
                        <a:pt x="44" y="70"/>
                      </a:lnTo>
                      <a:lnTo>
                        <a:pt x="50" y="68"/>
                      </a:lnTo>
                      <a:lnTo>
                        <a:pt x="56" y="66"/>
                      </a:lnTo>
                      <a:lnTo>
                        <a:pt x="62" y="60"/>
                      </a:lnTo>
                      <a:lnTo>
                        <a:pt x="66" y="56"/>
                      </a:lnTo>
                      <a:lnTo>
                        <a:pt x="70" y="50"/>
                      </a:lnTo>
                      <a:lnTo>
                        <a:pt x="72" y="42"/>
                      </a:lnTo>
                      <a:lnTo>
                        <a:pt x="72" y="36"/>
                      </a:lnTo>
                      <a:lnTo>
                        <a:pt x="72" y="36"/>
                      </a:lnTo>
                      <a:lnTo>
                        <a:pt x="72" y="28"/>
                      </a:lnTo>
                      <a:lnTo>
                        <a:pt x="70" y="22"/>
                      </a:lnTo>
                      <a:lnTo>
                        <a:pt x="66" y="16"/>
                      </a:lnTo>
                      <a:lnTo>
                        <a:pt x="62" y="10"/>
                      </a:lnTo>
                      <a:lnTo>
                        <a:pt x="56" y="6"/>
                      </a:lnTo>
                      <a:lnTo>
                        <a:pt x="50" y="2"/>
                      </a:lnTo>
                      <a:lnTo>
                        <a:pt x="44" y="0"/>
                      </a:lnTo>
                      <a:lnTo>
                        <a:pt x="36" y="0"/>
                      </a:lnTo>
                      <a:lnTo>
                        <a:pt x="36" y="0"/>
                      </a:lnTo>
                      <a:lnTo>
                        <a:pt x="28" y="0"/>
                      </a:lnTo>
                      <a:lnTo>
                        <a:pt x="22" y="2"/>
                      </a:lnTo>
                      <a:lnTo>
                        <a:pt x="16" y="6"/>
                      </a:lnTo>
                      <a:lnTo>
                        <a:pt x="10" y="10"/>
                      </a:lnTo>
                      <a:lnTo>
                        <a:pt x="6" y="16"/>
                      </a:lnTo>
                      <a:lnTo>
                        <a:pt x="2" y="22"/>
                      </a:lnTo>
                      <a:lnTo>
                        <a:pt x="0" y="28"/>
                      </a:lnTo>
                      <a:lnTo>
                        <a:pt x="0" y="36"/>
                      </a:lnTo>
                      <a:lnTo>
                        <a:pt x="0" y="36"/>
                      </a:lnTo>
                      <a:close/>
                      <a:moveTo>
                        <a:pt x="8" y="36"/>
                      </a:moveTo>
                      <a:lnTo>
                        <a:pt x="8" y="36"/>
                      </a:lnTo>
                      <a:lnTo>
                        <a:pt x="10" y="24"/>
                      </a:lnTo>
                      <a:lnTo>
                        <a:pt x="16" y="16"/>
                      </a:lnTo>
                      <a:lnTo>
                        <a:pt x="26" y="10"/>
                      </a:lnTo>
                      <a:lnTo>
                        <a:pt x="36" y="8"/>
                      </a:lnTo>
                      <a:lnTo>
                        <a:pt x="36" y="8"/>
                      </a:lnTo>
                      <a:lnTo>
                        <a:pt x="46" y="10"/>
                      </a:lnTo>
                      <a:lnTo>
                        <a:pt x="56" y="16"/>
                      </a:lnTo>
                      <a:lnTo>
                        <a:pt x="62" y="24"/>
                      </a:lnTo>
                      <a:lnTo>
                        <a:pt x="64" y="36"/>
                      </a:lnTo>
                      <a:lnTo>
                        <a:pt x="64" y="36"/>
                      </a:lnTo>
                      <a:lnTo>
                        <a:pt x="62" y="46"/>
                      </a:lnTo>
                      <a:lnTo>
                        <a:pt x="56" y="56"/>
                      </a:lnTo>
                      <a:lnTo>
                        <a:pt x="46" y="62"/>
                      </a:lnTo>
                      <a:lnTo>
                        <a:pt x="36" y="64"/>
                      </a:lnTo>
                      <a:lnTo>
                        <a:pt x="36" y="64"/>
                      </a:lnTo>
                      <a:lnTo>
                        <a:pt x="26" y="62"/>
                      </a:lnTo>
                      <a:lnTo>
                        <a:pt x="16" y="56"/>
                      </a:lnTo>
                      <a:lnTo>
                        <a:pt x="10" y="46"/>
                      </a:lnTo>
                      <a:lnTo>
                        <a:pt x="8" y="36"/>
                      </a:lnTo>
                      <a:lnTo>
                        <a:pt x="8"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59" name="Rectangle 85"/>
                <p:cNvSpPr>
                  <a:spLocks noChangeArrowheads="1"/>
                </p:cNvSpPr>
                <p:nvPr/>
              </p:nvSpPr>
              <p:spPr bwMode="auto">
                <a:xfrm>
                  <a:off x="1041" y="1441"/>
                  <a:ext cx="216"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1" name="Rectangle 86"/>
                <p:cNvSpPr>
                  <a:spLocks noChangeArrowheads="1"/>
                </p:cNvSpPr>
                <p:nvPr/>
              </p:nvSpPr>
              <p:spPr bwMode="auto">
                <a:xfrm>
                  <a:off x="1041" y="1449"/>
                  <a:ext cx="216" cy="14"/>
                </a:xfrm>
                <a:prstGeom prst="rect">
                  <a:avLst/>
                </a:prstGeom>
                <a:solidFill>
                  <a:srgbClr val="8C8C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2" name="Freeform 87"/>
                <p:cNvSpPr>
                  <a:spLocks noEditPoints="1"/>
                </p:cNvSpPr>
                <p:nvPr/>
              </p:nvSpPr>
              <p:spPr bwMode="auto">
                <a:xfrm>
                  <a:off x="1037" y="1437"/>
                  <a:ext cx="224" cy="30"/>
                </a:xfrm>
                <a:custGeom>
                  <a:avLst/>
                  <a:gdLst>
                    <a:gd name="T0" fmla="*/ 4 w 224"/>
                    <a:gd name="T1" fmla="*/ 0 h 30"/>
                    <a:gd name="T2" fmla="*/ 4 w 224"/>
                    <a:gd name="T3" fmla="*/ 0 h 30"/>
                    <a:gd name="T4" fmla="*/ 2 w 224"/>
                    <a:gd name="T5" fmla="*/ 2 h 30"/>
                    <a:gd name="T6" fmla="*/ 0 w 224"/>
                    <a:gd name="T7" fmla="*/ 4 h 30"/>
                    <a:gd name="T8" fmla="*/ 0 w 224"/>
                    <a:gd name="T9" fmla="*/ 26 h 30"/>
                    <a:gd name="T10" fmla="*/ 0 w 224"/>
                    <a:gd name="T11" fmla="*/ 26 h 30"/>
                    <a:gd name="T12" fmla="*/ 2 w 224"/>
                    <a:gd name="T13" fmla="*/ 28 h 30"/>
                    <a:gd name="T14" fmla="*/ 4 w 224"/>
                    <a:gd name="T15" fmla="*/ 30 h 30"/>
                    <a:gd name="T16" fmla="*/ 220 w 224"/>
                    <a:gd name="T17" fmla="*/ 30 h 30"/>
                    <a:gd name="T18" fmla="*/ 220 w 224"/>
                    <a:gd name="T19" fmla="*/ 30 h 30"/>
                    <a:gd name="T20" fmla="*/ 224 w 224"/>
                    <a:gd name="T21" fmla="*/ 28 h 30"/>
                    <a:gd name="T22" fmla="*/ 224 w 224"/>
                    <a:gd name="T23" fmla="*/ 26 h 30"/>
                    <a:gd name="T24" fmla="*/ 224 w 224"/>
                    <a:gd name="T25" fmla="*/ 4 h 30"/>
                    <a:gd name="T26" fmla="*/ 224 w 224"/>
                    <a:gd name="T27" fmla="*/ 4 h 30"/>
                    <a:gd name="T28" fmla="*/ 224 w 224"/>
                    <a:gd name="T29" fmla="*/ 2 h 30"/>
                    <a:gd name="T30" fmla="*/ 220 w 224"/>
                    <a:gd name="T31" fmla="*/ 0 h 30"/>
                    <a:gd name="T32" fmla="*/ 4 w 224"/>
                    <a:gd name="T33" fmla="*/ 0 h 30"/>
                    <a:gd name="T34" fmla="*/ 216 w 224"/>
                    <a:gd name="T35" fmla="*/ 8 h 30"/>
                    <a:gd name="T36" fmla="*/ 216 w 224"/>
                    <a:gd name="T37" fmla="*/ 8 h 30"/>
                    <a:gd name="T38" fmla="*/ 216 w 224"/>
                    <a:gd name="T39" fmla="*/ 22 h 30"/>
                    <a:gd name="T40" fmla="*/ 216 w 224"/>
                    <a:gd name="T41" fmla="*/ 22 h 30"/>
                    <a:gd name="T42" fmla="*/ 8 w 224"/>
                    <a:gd name="T43" fmla="*/ 22 h 30"/>
                    <a:gd name="T44" fmla="*/ 8 w 224"/>
                    <a:gd name="T45" fmla="*/ 22 h 30"/>
                    <a:gd name="T46" fmla="*/ 8 w 224"/>
                    <a:gd name="T47" fmla="*/ 8 h 30"/>
                    <a:gd name="T48" fmla="*/ 8 w 224"/>
                    <a:gd name="T49" fmla="*/ 8 h 30"/>
                    <a:gd name="T50" fmla="*/ 216 w 224"/>
                    <a:gd name="T51" fmla="*/ 8 h 30"/>
                    <a:gd name="T52" fmla="*/ 216 w 224"/>
                    <a:gd name="T53" fmla="*/ 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30">
                      <a:moveTo>
                        <a:pt x="4" y="0"/>
                      </a:moveTo>
                      <a:lnTo>
                        <a:pt x="4" y="0"/>
                      </a:lnTo>
                      <a:lnTo>
                        <a:pt x="2" y="2"/>
                      </a:lnTo>
                      <a:lnTo>
                        <a:pt x="0" y="4"/>
                      </a:lnTo>
                      <a:lnTo>
                        <a:pt x="0" y="26"/>
                      </a:lnTo>
                      <a:lnTo>
                        <a:pt x="0" y="26"/>
                      </a:lnTo>
                      <a:lnTo>
                        <a:pt x="2" y="28"/>
                      </a:lnTo>
                      <a:lnTo>
                        <a:pt x="4" y="30"/>
                      </a:lnTo>
                      <a:lnTo>
                        <a:pt x="220" y="30"/>
                      </a:lnTo>
                      <a:lnTo>
                        <a:pt x="220" y="30"/>
                      </a:lnTo>
                      <a:lnTo>
                        <a:pt x="224" y="28"/>
                      </a:lnTo>
                      <a:lnTo>
                        <a:pt x="224" y="26"/>
                      </a:lnTo>
                      <a:lnTo>
                        <a:pt x="224" y="4"/>
                      </a:lnTo>
                      <a:lnTo>
                        <a:pt x="224" y="4"/>
                      </a:lnTo>
                      <a:lnTo>
                        <a:pt x="224" y="2"/>
                      </a:lnTo>
                      <a:lnTo>
                        <a:pt x="220" y="0"/>
                      </a:lnTo>
                      <a:lnTo>
                        <a:pt x="4" y="0"/>
                      </a:lnTo>
                      <a:close/>
                      <a:moveTo>
                        <a:pt x="216" y="8"/>
                      </a:moveTo>
                      <a:lnTo>
                        <a:pt x="216" y="8"/>
                      </a:lnTo>
                      <a:lnTo>
                        <a:pt x="216" y="22"/>
                      </a:lnTo>
                      <a:lnTo>
                        <a:pt x="216" y="22"/>
                      </a:lnTo>
                      <a:lnTo>
                        <a:pt x="8" y="22"/>
                      </a:lnTo>
                      <a:lnTo>
                        <a:pt x="8" y="22"/>
                      </a:lnTo>
                      <a:lnTo>
                        <a:pt x="8" y="8"/>
                      </a:lnTo>
                      <a:lnTo>
                        <a:pt x="8" y="8"/>
                      </a:lnTo>
                      <a:lnTo>
                        <a:pt x="216" y="8"/>
                      </a:lnTo>
                      <a:lnTo>
                        <a:pt x="216"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3" name="Rectangle 88"/>
                <p:cNvSpPr>
                  <a:spLocks noChangeArrowheads="1"/>
                </p:cNvSpPr>
                <p:nvPr/>
              </p:nvSpPr>
              <p:spPr bwMode="auto">
                <a:xfrm>
                  <a:off x="1181" y="1441"/>
                  <a:ext cx="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4" name="Rectangle 89"/>
                <p:cNvSpPr>
                  <a:spLocks noChangeArrowheads="1"/>
                </p:cNvSpPr>
                <p:nvPr/>
              </p:nvSpPr>
              <p:spPr bwMode="auto">
                <a:xfrm>
                  <a:off x="1109" y="1441"/>
                  <a:ext cx="8" cy="2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5" name="Freeform 90"/>
                <p:cNvSpPr>
                  <a:spLocks noEditPoints="1"/>
                </p:cNvSpPr>
                <p:nvPr/>
              </p:nvSpPr>
              <p:spPr bwMode="auto">
                <a:xfrm>
                  <a:off x="381" y="695"/>
                  <a:ext cx="976" cy="1038"/>
                </a:xfrm>
                <a:custGeom>
                  <a:avLst/>
                  <a:gdLst>
                    <a:gd name="T0" fmla="*/ 916 w 976"/>
                    <a:gd name="T1" fmla="*/ 806 h 1038"/>
                    <a:gd name="T2" fmla="*/ 752 w 976"/>
                    <a:gd name="T3" fmla="*/ 832 h 1038"/>
                    <a:gd name="T4" fmla="*/ 556 w 976"/>
                    <a:gd name="T5" fmla="*/ 846 h 1038"/>
                    <a:gd name="T6" fmla="*/ 352 w 976"/>
                    <a:gd name="T7" fmla="*/ 842 h 1038"/>
                    <a:gd name="T8" fmla="*/ 164 w 976"/>
                    <a:gd name="T9" fmla="*/ 826 h 1038"/>
                    <a:gd name="T10" fmla="*/ 16 w 976"/>
                    <a:gd name="T11" fmla="*/ 794 h 1038"/>
                    <a:gd name="T12" fmla="*/ 16 w 976"/>
                    <a:gd name="T13" fmla="*/ 16 h 1038"/>
                    <a:gd name="T14" fmla="*/ 960 w 976"/>
                    <a:gd name="T15" fmla="*/ 794 h 1038"/>
                    <a:gd name="T16" fmla="*/ 792 w 976"/>
                    <a:gd name="T17" fmla="*/ 972 h 1038"/>
                    <a:gd name="T18" fmla="*/ 700 w 976"/>
                    <a:gd name="T19" fmla="*/ 1002 h 1038"/>
                    <a:gd name="T20" fmla="*/ 572 w 976"/>
                    <a:gd name="T21" fmla="*/ 1020 h 1038"/>
                    <a:gd name="T22" fmla="*/ 432 w 976"/>
                    <a:gd name="T23" fmla="*/ 1022 h 1038"/>
                    <a:gd name="T24" fmla="*/ 304 w 976"/>
                    <a:gd name="T25" fmla="*/ 1010 h 1038"/>
                    <a:gd name="T26" fmla="*/ 206 w 976"/>
                    <a:gd name="T27" fmla="*/ 984 h 1038"/>
                    <a:gd name="T28" fmla="*/ 184 w 976"/>
                    <a:gd name="T29" fmla="*/ 956 h 1038"/>
                    <a:gd name="T30" fmla="*/ 212 w 976"/>
                    <a:gd name="T31" fmla="*/ 932 h 1038"/>
                    <a:gd name="T32" fmla="*/ 298 w 976"/>
                    <a:gd name="T33" fmla="*/ 886 h 1038"/>
                    <a:gd name="T34" fmla="*/ 368 w 976"/>
                    <a:gd name="T35" fmla="*/ 864 h 1038"/>
                    <a:gd name="T36" fmla="*/ 608 w 976"/>
                    <a:gd name="T37" fmla="*/ 864 h 1038"/>
                    <a:gd name="T38" fmla="*/ 678 w 976"/>
                    <a:gd name="T39" fmla="*/ 886 h 1038"/>
                    <a:gd name="T40" fmla="*/ 764 w 976"/>
                    <a:gd name="T41" fmla="*/ 932 h 1038"/>
                    <a:gd name="T42" fmla="*/ 792 w 976"/>
                    <a:gd name="T43" fmla="*/ 956 h 1038"/>
                    <a:gd name="T44" fmla="*/ 968 w 976"/>
                    <a:gd name="T45" fmla="*/ 0 h 1038"/>
                    <a:gd name="T46" fmla="*/ 4 w 976"/>
                    <a:gd name="T47" fmla="*/ 0 h 1038"/>
                    <a:gd name="T48" fmla="*/ 0 w 976"/>
                    <a:gd name="T49" fmla="*/ 8 h 1038"/>
                    <a:gd name="T50" fmla="*/ 2 w 976"/>
                    <a:gd name="T51" fmla="*/ 804 h 1038"/>
                    <a:gd name="T52" fmla="*/ 36 w 976"/>
                    <a:gd name="T53" fmla="*/ 816 h 1038"/>
                    <a:gd name="T54" fmla="*/ 148 w 976"/>
                    <a:gd name="T55" fmla="*/ 840 h 1038"/>
                    <a:gd name="T56" fmla="*/ 332 w 976"/>
                    <a:gd name="T57" fmla="*/ 858 h 1038"/>
                    <a:gd name="T58" fmla="*/ 254 w 976"/>
                    <a:gd name="T59" fmla="*/ 888 h 1038"/>
                    <a:gd name="T60" fmla="*/ 190 w 976"/>
                    <a:gd name="T61" fmla="*/ 928 h 1038"/>
                    <a:gd name="T62" fmla="*/ 168 w 976"/>
                    <a:gd name="T63" fmla="*/ 980 h 1038"/>
                    <a:gd name="T64" fmla="*/ 182 w 976"/>
                    <a:gd name="T65" fmla="*/ 990 h 1038"/>
                    <a:gd name="T66" fmla="*/ 256 w 976"/>
                    <a:gd name="T67" fmla="*/ 1016 h 1038"/>
                    <a:gd name="T68" fmla="*/ 382 w 976"/>
                    <a:gd name="T69" fmla="*/ 1034 h 1038"/>
                    <a:gd name="T70" fmla="*/ 528 w 976"/>
                    <a:gd name="T71" fmla="*/ 1036 h 1038"/>
                    <a:gd name="T72" fmla="*/ 668 w 976"/>
                    <a:gd name="T73" fmla="*/ 1024 h 1038"/>
                    <a:gd name="T74" fmla="*/ 778 w 976"/>
                    <a:gd name="T75" fmla="*/ 996 h 1038"/>
                    <a:gd name="T76" fmla="*/ 808 w 976"/>
                    <a:gd name="T77" fmla="*/ 948 h 1038"/>
                    <a:gd name="T78" fmla="*/ 786 w 976"/>
                    <a:gd name="T79" fmla="*/ 928 h 1038"/>
                    <a:gd name="T80" fmla="*/ 722 w 976"/>
                    <a:gd name="T81" fmla="*/ 888 h 1038"/>
                    <a:gd name="T82" fmla="*/ 644 w 976"/>
                    <a:gd name="T83" fmla="*/ 858 h 1038"/>
                    <a:gd name="T84" fmla="*/ 828 w 976"/>
                    <a:gd name="T85" fmla="*/ 840 h 1038"/>
                    <a:gd name="T86" fmla="*/ 940 w 976"/>
                    <a:gd name="T87" fmla="*/ 816 h 1038"/>
                    <a:gd name="T88" fmla="*/ 974 w 976"/>
                    <a:gd name="T89" fmla="*/ 804 h 1038"/>
                    <a:gd name="T90" fmla="*/ 976 w 976"/>
                    <a:gd name="T91" fmla="*/ 8 h 1038"/>
                    <a:gd name="T92" fmla="*/ 972 w 976"/>
                    <a:gd name="T93" fmla="*/ 0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6" h="1038">
                      <a:moveTo>
                        <a:pt x="960" y="794"/>
                      </a:moveTo>
                      <a:lnTo>
                        <a:pt x="960" y="794"/>
                      </a:lnTo>
                      <a:lnTo>
                        <a:pt x="916" y="806"/>
                      </a:lnTo>
                      <a:lnTo>
                        <a:pt x="866" y="816"/>
                      </a:lnTo>
                      <a:lnTo>
                        <a:pt x="812" y="826"/>
                      </a:lnTo>
                      <a:lnTo>
                        <a:pt x="752" y="832"/>
                      </a:lnTo>
                      <a:lnTo>
                        <a:pt x="688" y="838"/>
                      </a:lnTo>
                      <a:lnTo>
                        <a:pt x="624" y="842"/>
                      </a:lnTo>
                      <a:lnTo>
                        <a:pt x="556" y="846"/>
                      </a:lnTo>
                      <a:lnTo>
                        <a:pt x="488" y="846"/>
                      </a:lnTo>
                      <a:lnTo>
                        <a:pt x="420" y="846"/>
                      </a:lnTo>
                      <a:lnTo>
                        <a:pt x="352" y="842"/>
                      </a:lnTo>
                      <a:lnTo>
                        <a:pt x="288" y="838"/>
                      </a:lnTo>
                      <a:lnTo>
                        <a:pt x="224" y="832"/>
                      </a:lnTo>
                      <a:lnTo>
                        <a:pt x="164" y="826"/>
                      </a:lnTo>
                      <a:lnTo>
                        <a:pt x="110" y="816"/>
                      </a:lnTo>
                      <a:lnTo>
                        <a:pt x="60" y="806"/>
                      </a:lnTo>
                      <a:lnTo>
                        <a:pt x="16" y="794"/>
                      </a:lnTo>
                      <a:lnTo>
                        <a:pt x="16" y="794"/>
                      </a:lnTo>
                      <a:lnTo>
                        <a:pt x="16" y="16"/>
                      </a:lnTo>
                      <a:lnTo>
                        <a:pt x="16" y="16"/>
                      </a:lnTo>
                      <a:lnTo>
                        <a:pt x="960" y="16"/>
                      </a:lnTo>
                      <a:lnTo>
                        <a:pt x="960" y="16"/>
                      </a:lnTo>
                      <a:lnTo>
                        <a:pt x="960" y="794"/>
                      </a:lnTo>
                      <a:lnTo>
                        <a:pt x="960" y="794"/>
                      </a:lnTo>
                      <a:close/>
                      <a:moveTo>
                        <a:pt x="792" y="972"/>
                      </a:moveTo>
                      <a:lnTo>
                        <a:pt x="792" y="972"/>
                      </a:lnTo>
                      <a:lnTo>
                        <a:pt x="766" y="984"/>
                      </a:lnTo>
                      <a:lnTo>
                        <a:pt x="736" y="994"/>
                      </a:lnTo>
                      <a:lnTo>
                        <a:pt x="700" y="1002"/>
                      </a:lnTo>
                      <a:lnTo>
                        <a:pt x="660" y="1010"/>
                      </a:lnTo>
                      <a:lnTo>
                        <a:pt x="618" y="1016"/>
                      </a:lnTo>
                      <a:lnTo>
                        <a:pt x="572" y="1020"/>
                      </a:lnTo>
                      <a:lnTo>
                        <a:pt x="526" y="1022"/>
                      </a:lnTo>
                      <a:lnTo>
                        <a:pt x="480" y="1022"/>
                      </a:lnTo>
                      <a:lnTo>
                        <a:pt x="432" y="1022"/>
                      </a:lnTo>
                      <a:lnTo>
                        <a:pt x="388" y="1020"/>
                      </a:lnTo>
                      <a:lnTo>
                        <a:pt x="344" y="1016"/>
                      </a:lnTo>
                      <a:lnTo>
                        <a:pt x="304" y="1010"/>
                      </a:lnTo>
                      <a:lnTo>
                        <a:pt x="266" y="1002"/>
                      </a:lnTo>
                      <a:lnTo>
                        <a:pt x="234" y="994"/>
                      </a:lnTo>
                      <a:lnTo>
                        <a:pt x="206" y="984"/>
                      </a:lnTo>
                      <a:lnTo>
                        <a:pt x="184" y="972"/>
                      </a:lnTo>
                      <a:lnTo>
                        <a:pt x="184" y="972"/>
                      </a:lnTo>
                      <a:lnTo>
                        <a:pt x="184" y="956"/>
                      </a:lnTo>
                      <a:lnTo>
                        <a:pt x="184" y="956"/>
                      </a:lnTo>
                      <a:lnTo>
                        <a:pt x="198" y="944"/>
                      </a:lnTo>
                      <a:lnTo>
                        <a:pt x="212" y="932"/>
                      </a:lnTo>
                      <a:lnTo>
                        <a:pt x="240" y="914"/>
                      </a:lnTo>
                      <a:lnTo>
                        <a:pt x="270" y="898"/>
                      </a:lnTo>
                      <a:lnTo>
                        <a:pt x="298" y="886"/>
                      </a:lnTo>
                      <a:lnTo>
                        <a:pt x="324" y="876"/>
                      </a:lnTo>
                      <a:lnTo>
                        <a:pt x="346" y="870"/>
                      </a:lnTo>
                      <a:lnTo>
                        <a:pt x="368" y="864"/>
                      </a:lnTo>
                      <a:lnTo>
                        <a:pt x="368" y="864"/>
                      </a:lnTo>
                      <a:lnTo>
                        <a:pt x="608" y="864"/>
                      </a:lnTo>
                      <a:lnTo>
                        <a:pt x="608" y="864"/>
                      </a:lnTo>
                      <a:lnTo>
                        <a:pt x="630" y="870"/>
                      </a:lnTo>
                      <a:lnTo>
                        <a:pt x="652" y="876"/>
                      </a:lnTo>
                      <a:lnTo>
                        <a:pt x="678" y="886"/>
                      </a:lnTo>
                      <a:lnTo>
                        <a:pt x="706" y="898"/>
                      </a:lnTo>
                      <a:lnTo>
                        <a:pt x="736" y="914"/>
                      </a:lnTo>
                      <a:lnTo>
                        <a:pt x="764" y="932"/>
                      </a:lnTo>
                      <a:lnTo>
                        <a:pt x="778" y="944"/>
                      </a:lnTo>
                      <a:lnTo>
                        <a:pt x="792" y="956"/>
                      </a:lnTo>
                      <a:lnTo>
                        <a:pt x="792" y="956"/>
                      </a:lnTo>
                      <a:lnTo>
                        <a:pt x="792" y="972"/>
                      </a:lnTo>
                      <a:lnTo>
                        <a:pt x="792" y="972"/>
                      </a:lnTo>
                      <a:close/>
                      <a:moveTo>
                        <a:pt x="968" y="0"/>
                      </a:moveTo>
                      <a:lnTo>
                        <a:pt x="8" y="0"/>
                      </a:lnTo>
                      <a:lnTo>
                        <a:pt x="8" y="0"/>
                      </a:lnTo>
                      <a:lnTo>
                        <a:pt x="4" y="0"/>
                      </a:lnTo>
                      <a:lnTo>
                        <a:pt x="2" y="2"/>
                      </a:lnTo>
                      <a:lnTo>
                        <a:pt x="0" y="4"/>
                      </a:lnTo>
                      <a:lnTo>
                        <a:pt x="0" y="8"/>
                      </a:lnTo>
                      <a:lnTo>
                        <a:pt x="0" y="800"/>
                      </a:lnTo>
                      <a:lnTo>
                        <a:pt x="0" y="800"/>
                      </a:lnTo>
                      <a:lnTo>
                        <a:pt x="2" y="804"/>
                      </a:lnTo>
                      <a:lnTo>
                        <a:pt x="6" y="808"/>
                      </a:lnTo>
                      <a:lnTo>
                        <a:pt x="6" y="808"/>
                      </a:lnTo>
                      <a:lnTo>
                        <a:pt x="36" y="816"/>
                      </a:lnTo>
                      <a:lnTo>
                        <a:pt x="70" y="826"/>
                      </a:lnTo>
                      <a:lnTo>
                        <a:pt x="108" y="832"/>
                      </a:lnTo>
                      <a:lnTo>
                        <a:pt x="148" y="840"/>
                      </a:lnTo>
                      <a:lnTo>
                        <a:pt x="236" y="850"/>
                      </a:lnTo>
                      <a:lnTo>
                        <a:pt x="332" y="858"/>
                      </a:lnTo>
                      <a:lnTo>
                        <a:pt x="332" y="858"/>
                      </a:lnTo>
                      <a:lnTo>
                        <a:pt x="296" y="870"/>
                      </a:lnTo>
                      <a:lnTo>
                        <a:pt x="274" y="878"/>
                      </a:lnTo>
                      <a:lnTo>
                        <a:pt x="254" y="888"/>
                      </a:lnTo>
                      <a:lnTo>
                        <a:pt x="232" y="900"/>
                      </a:lnTo>
                      <a:lnTo>
                        <a:pt x="210" y="914"/>
                      </a:lnTo>
                      <a:lnTo>
                        <a:pt x="190" y="928"/>
                      </a:lnTo>
                      <a:lnTo>
                        <a:pt x="170" y="946"/>
                      </a:lnTo>
                      <a:lnTo>
                        <a:pt x="168" y="948"/>
                      </a:lnTo>
                      <a:lnTo>
                        <a:pt x="168" y="980"/>
                      </a:lnTo>
                      <a:lnTo>
                        <a:pt x="172" y="982"/>
                      </a:lnTo>
                      <a:lnTo>
                        <a:pt x="172" y="982"/>
                      </a:lnTo>
                      <a:lnTo>
                        <a:pt x="182" y="990"/>
                      </a:lnTo>
                      <a:lnTo>
                        <a:pt x="194" y="996"/>
                      </a:lnTo>
                      <a:lnTo>
                        <a:pt x="222" y="1006"/>
                      </a:lnTo>
                      <a:lnTo>
                        <a:pt x="256" y="1016"/>
                      </a:lnTo>
                      <a:lnTo>
                        <a:pt x="294" y="1024"/>
                      </a:lnTo>
                      <a:lnTo>
                        <a:pt x="336" y="1030"/>
                      </a:lnTo>
                      <a:lnTo>
                        <a:pt x="382" y="1034"/>
                      </a:lnTo>
                      <a:lnTo>
                        <a:pt x="430" y="1036"/>
                      </a:lnTo>
                      <a:lnTo>
                        <a:pt x="478" y="1038"/>
                      </a:lnTo>
                      <a:lnTo>
                        <a:pt x="528" y="1036"/>
                      </a:lnTo>
                      <a:lnTo>
                        <a:pt x="576" y="1034"/>
                      </a:lnTo>
                      <a:lnTo>
                        <a:pt x="624" y="1030"/>
                      </a:lnTo>
                      <a:lnTo>
                        <a:pt x="668" y="1024"/>
                      </a:lnTo>
                      <a:lnTo>
                        <a:pt x="708" y="1016"/>
                      </a:lnTo>
                      <a:lnTo>
                        <a:pt x="746" y="1006"/>
                      </a:lnTo>
                      <a:lnTo>
                        <a:pt x="778" y="996"/>
                      </a:lnTo>
                      <a:lnTo>
                        <a:pt x="804" y="982"/>
                      </a:lnTo>
                      <a:lnTo>
                        <a:pt x="808" y="980"/>
                      </a:lnTo>
                      <a:lnTo>
                        <a:pt x="808" y="948"/>
                      </a:lnTo>
                      <a:lnTo>
                        <a:pt x="806" y="946"/>
                      </a:lnTo>
                      <a:lnTo>
                        <a:pt x="806" y="946"/>
                      </a:lnTo>
                      <a:lnTo>
                        <a:pt x="786" y="928"/>
                      </a:lnTo>
                      <a:lnTo>
                        <a:pt x="766" y="914"/>
                      </a:lnTo>
                      <a:lnTo>
                        <a:pt x="744" y="900"/>
                      </a:lnTo>
                      <a:lnTo>
                        <a:pt x="722" y="888"/>
                      </a:lnTo>
                      <a:lnTo>
                        <a:pt x="702" y="878"/>
                      </a:lnTo>
                      <a:lnTo>
                        <a:pt x="680" y="870"/>
                      </a:lnTo>
                      <a:lnTo>
                        <a:pt x="644" y="858"/>
                      </a:lnTo>
                      <a:lnTo>
                        <a:pt x="644" y="858"/>
                      </a:lnTo>
                      <a:lnTo>
                        <a:pt x="740" y="850"/>
                      </a:lnTo>
                      <a:lnTo>
                        <a:pt x="828" y="840"/>
                      </a:lnTo>
                      <a:lnTo>
                        <a:pt x="868" y="832"/>
                      </a:lnTo>
                      <a:lnTo>
                        <a:pt x="906" y="826"/>
                      </a:lnTo>
                      <a:lnTo>
                        <a:pt x="940" y="816"/>
                      </a:lnTo>
                      <a:lnTo>
                        <a:pt x="970" y="808"/>
                      </a:lnTo>
                      <a:lnTo>
                        <a:pt x="970" y="808"/>
                      </a:lnTo>
                      <a:lnTo>
                        <a:pt x="974" y="804"/>
                      </a:lnTo>
                      <a:lnTo>
                        <a:pt x="976" y="800"/>
                      </a:lnTo>
                      <a:lnTo>
                        <a:pt x="976" y="8"/>
                      </a:lnTo>
                      <a:lnTo>
                        <a:pt x="976" y="8"/>
                      </a:lnTo>
                      <a:lnTo>
                        <a:pt x="976" y="4"/>
                      </a:lnTo>
                      <a:lnTo>
                        <a:pt x="974" y="2"/>
                      </a:lnTo>
                      <a:lnTo>
                        <a:pt x="972" y="0"/>
                      </a:lnTo>
                      <a:lnTo>
                        <a:pt x="968" y="0"/>
                      </a:lnTo>
                      <a:lnTo>
                        <a:pt x="96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6" name="Freeform 91"/>
                <p:cNvSpPr>
                  <a:spLocks/>
                </p:cNvSpPr>
                <p:nvPr/>
              </p:nvSpPr>
              <p:spPr bwMode="auto">
                <a:xfrm>
                  <a:off x="863" y="1449"/>
                  <a:ext cx="20" cy="20"/>
                </a:xfrm>
                <a:custGeom>
                  <a:avLst/>
                  <a:gdLst>
                    <a:gd name="T0" fmla="*/ 20 w 20"/>
                    <a:gd name="T1" fmla="*/ 10 h 20"/>
                    <a:gd name="T2" fmla="*/ 20 w 20"/>
                    <a:gd name="T3" fmla="*/ 10 h 20"/>
                    <a:gd name="T4" fmla="*/ 20 w 20"/>
                    <a:gd name="T5" fmla="*/ 14 h 20"/>
                    <a:gd name="T6" fmla="*/ 18 w 20"/>
                    <a:gd name="T7" fmla="*/ 18 h 20"/>
                    <a:gd name="T8" fmla="*/ 14 w 20"/>
                    <a:gd name="T9" fmla="*/ 20 h 20"/>
                    <a:gd name="T10" fmla="*/ 10 w 20"/>
                    <a:gd name="T11" fmla="*/ 20 h 20"/>
                    <a:gd name="T12" fmla="*/ 10 w 20"/>
                    <a:gd name="T13" fmla="*/ 20 h 20"/>
                    <a:gd name="T14" fmla="*/ 6 w 20"/>
                    <a:gd name="T15" fmla="*/ 20 h 20"/>
                    <a:gd name="T16" fmla="*/ 2 w 20"/>
                    <a:gd name="T17" fmla="*/ 18 h 20"/>
                    <a:gd name="T18" fmla="*/ 0 w 20"/>
                    <a:gd name="T19" fmla="*/ 14 h 20"/>
                    <a:gd name="T20" fmla="*/ 0 w 20"/>
                    <a:gd name="T21" fmla="*/ 10 h 20"/>
                    <a:gd name="T22" fmla="*/ 0 w 20"/>
                    <a:gd name="T23" fmla="*/ 10 h 20"/>
                    <a:gd name="T24" fmla="*/ 0 w 20"/>
                    <a:gd name="T25" fmla="*/ 6 h 20"/>
                    <a:gd name="T26" fmla="*/ 2 w 20"/>
                    <a:gd name="T27" fmla="*/ 2 h 20"/>
                    <a:gd name="T28" fmla="*/ 6 w 20"/>
                    <a:gd name="T29" fmla="*/ 0 h 20"/>
                    <a:gd name="T30" fmla="*/ 10 w 20"/>
                    <a:gd name="T31" fmla="*/ 0 h 20"/>
                    <a:gd name="T32" fmla="*/ 10 w 20"/>
                    <a:gd name="T33" fmla="*/ 0 h 20"/>
                    <a:gd name="T34" fmla="*/ 14 w 20"/>
                    <a:gd name="T35" fmla="*/ 0 h 20"/>
                    <a:gd name="T36" fmla="*/ 18 w 20"/>
                    <a:gd name="T37" fmla="*/ 2 h 20"/>
                    <a:gd name="T38" fmla="*/ 20 w 20"/>
                    <a:gd name="T39" fmla="*/ 6 h 20"/>
                    <a:gd name="T40" fmla="*/ 20 w 20"/>
                    <a:gd name="T41" fmla="*/ 10 h 20"/>
                    <a:gd name="T42" fmla="*/ 20 w 20"/>
                    <a:gd name="T4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20">
                      <a:moveTo>
                        <a:pt x="20" y="10"/>
                      </a:moveTo>
                      <a:lnTo>
                        <a:pt x="20" y="10"/>
                      </a:lnTo>
                      <a:lnTo>
                        <a:pt x="20" y="14"/>
                      </a:lnTo>
                      <a:lnTo>
                        <a:pt x="18" y="18"/>
                      </a:lnTo>
                      <a:lnTo>
                        <a:pt x="14" y="20"/>
                      </a:lnTo>
                      <a:lnTo>
                        <a:pt x="10" y="20"/>
                      </a:lnTo>
                      <a:lnTo>
                        <a:pt x="10" y="20"/>
                      </a:lnTo>
                      <a:lnTo>
                        <a:pt x="6" y="20"/>
                      </a:lnTo>
                      <a:lnTo>
                        <a:pt x="2" y="18"/>
                      </a:lnTo>
                      <a:lnTo>
                        <a:pt x="0" y="14"/>
                      </a:lnTo>
                      <a:lnTo>
                        <a:pt x="0" y="10"/>
                      </a:lnTo>
                      <a:lnTo>
                        <a:pt x="0" y="10"/>
                      </a:lnTo>
                      <a:lnTo>
                        <a:pt x="0" y="6"/>
                      </a:lnTo>
                      <a:lnTo>
                        <a:pt x="2" y="2"/>
                      </a:lnTo>
                      <a:lnTo>
                        <a:pt x="6" y="0"/>
                      </a:lnTo>
                      <a:lnTo>
                        <a:pt x="10" y="0"/>
                      </a:lnTo>
                      <a:lnTo>
                        <a:pt x="10" y="0"/>
                      </a:lnTo>
                      <a:lnTo>
                        <a:pt x="14" y="0"/>
                      </a:lnTo>
                      <a:lnTo>
                        <a:pt x="18" y="2"/>
                      </a:lnTo>
                      <a:lnTo>
                        <a:pt x="20" y="6"/>
                      </a:lnTo>
                      <a:lnTo>
                        <a:pt x="20" y="10"/>
                      </a:lnTo>
                      <a:lnTo>
                        <a:pt x="20" y="10"/>
                      </a:lnTo>
                      <a:close/>
                    </a:path>
                  </a:pathLst>
                </a:custGeom>
                <a:solidFill>
                  <a:srgbClr val="E6F4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7" name="Freeform 100"/>
                <p:cNvSpPr>
                  <a:spLocks/>
                </p:cNvSpPr>
                <p:nvPr/>
              </p:nvSpPr>
              <p:spPr bwMode="auto">
                <a:xfrm>
                  <a:off x="1145" y="849"/>
                  <a:ext cx="58" cy="94"/>
                </a:xfrm>
                <a:custGeom>
                  <a:avLst/>
                  <a:gdLst>
                    <a:gd name="T0" fmla="*/ 58 w 58"/>
                    <a:gd name="T1" fmla="*/ 48 h 94"/>
                    <a:gd name="T2" fmla="*/ 58 w 58"/>
                    <a:gd name="T3" fmla="*/ 48 h 94"/>
                    <a:gd name="T4" fmla="*/ 58 w 58"/>
                    <a:gd name="T5" fmla="*/ 58 h 94"/>
                    <a:gd name="T6" fmla="*/ 56 w 58"/>
                    <a:gd name="T7" fmla="*/ 66 h 94"/>
                    <a:gd name="T8" fmla="*/ 52 w 58"/>
                    <a:gd name="T9" fmla="*/ 74 h 94"/>
                    <a:gd name="T10" fmla="*/ 50 w 58"/>
                    <a:gd name="T11" fmla="*/ 82 h 94"/>
                    <a:gd name="T12" fmla="*/ 46 w 58"/>
                    <a:gd name="T13" fmla="*/ 86 h 94"/>
                    <a:gd name="T14" fmla="*/ 40 w 58"/>
                    <a:gd name="T15" fmla="*/ 92 h 94"/>
                    <a:gd name="T16" fmla="*/ 34 w 58"/>
                    <a:gd name="T17" fmla="*/ 94 h 94"/>
                    <a:gd name="T18" fmla="*/ 28 w 58"/>
                    <a:gd name="T19" fmla="*/ 94 h 94"/>
                    <a:gd name="T20" fmla="*/ 28 w 58"/>
                    <a:gd name="T21" fmla="*/ 94 h 94"/>
                    <a:gd name="T22" fmla="*/ 24 w 58"/>
                    <a:gd name="T23" fmla="*/ 94 h 94"/>
                    <a:gd name="T24" fmla="*/ 18 w 58"/>
                    <a:gd name="T25" fmla="*/ 92 h 94"/>
                    <a:gd name="T26" fmla="*/ 12 w 58"/>
                    <a:gd name="T27" fmla="*/ 86 h 94"/>
                    <a:gd name="T28" fmla="*/ 8 w 58"/>
                    <a:gd name="T29" fmla="*/ 82 h 94"/>
                    <a:gd name="T30" fmla="*/ 4 w 58"/>
                    <a:gd name="T31" fmla="*/ 74 h 94"/>
                    <a:gd name="T32" fmla="*/ 2 w 58"/>
                    <a:gd name="T33" fmla="*/ 66 h 94"/>
                    <a:gd name="T34" fmla="*/ 0 w 58"/>
                    <a:gd name="T35" fmla="*/ 58 h 94"/>
                    <a:gd name="T36" fmla="*/ 0 w 58"/>
                    <a:gd name="T37" fmla="*/ 48 h 94"/>
                    <a:gd name="T38" fmla="*/ 0 w 58"/>
                    <a:gd name="T39" fmla="*/ 48 h 94"/>
                    <a:gd name="T40" fmla="*/ 0 w 58"/>
                    <a:gd name="T41" fmla="*/ 38 h 94"/>
                    <a:gd name="T42" fmla="*/ 2 w 58"/>
                    <a:gd name="T43" fmla="*/ 30 h 94"/>
                    <a:gd name="T44" fmla="*/ 4 w 58"/>
                    <a:gd name="T45" fmla="*/ 22 h 94"/>
                    <a:gd name="T46" fmla="*/ 8 w 58"/>
                    <a:gd name="T47" fmla="*/ 14 h 94"/>
                    <a:gd name="T48" fmla="*/ 12 w 58"/>
                    <a:gd name="T49" fmla="*/ 8 h 94"/>
                    <a:gd name="T50" fmla="*/ 18 w 58"/>
                    <a:gd name="T51" fmla="*/ 4 h 94"/>
                    <a:gd name="T52" fmla="*/ 24 w 58"/>
                    <a:gd name="T53" fmla="*/ 2 h 94"/>
                    <a:gd name="T54" fmla="*/ 28 w 58"/>
                    <a:gd name="T55" fmla="*/ 0 h 94"/>
                    <a:gd name="T56" fmla="*/ 28 w 58"/>
                    <a:gd name="T57" fmla="*/ 0 h 94"/>
                    <a:gd name="T58" fmla="*/ 34 w 58"/>
                    <a:gd name="T59" fmla="*/ 2 h 94"/>
                    <a:gd name="T60" fmla="*/ 40 w 58"/>
                    <a:gd name="T61" fmla="*/ 4 h 94"/>
                    <a:gd name="T62" fmla="*/ 46 w 58"/>
                    <a:gd name="T63" fmla="*/ 8 h 94"/>
                    <a:gd name="T64" fmla="*/ 50 w 58"/>
                    <a:gd name="T65" fmla="*/ 14 h 94"/>
                    <a:gd name="T66" fmla="*/ 52 w 58"/>
                    <a:gd name="T67" fmla="*/ 22 h 94"/>
                    <a:gd name="T68" fmla="*/ 56 w 58"/>
                    <a:gd name="T69" fmla="*/ 30 h 94"/>
                    <a:gd name="T70" fmla="*/ 58 w 58"/>
                    <a:gd name="T71" fmla="*/ 38 h 94"/>
                    <a:gd name="T72" fmla="*/ 58 w 58"/>
                    <a:gd name="T73" fmla="*/ 48 h 94"/>
                    <a:gd name="T74" fmla="*/ 58 w 58"/>
                    <a:gd name="T75" fmla="*/ 4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 h="94">
                      <a:moveTo>
                        <a:pt x="58" y="48"/>
                      </a:moveTo>
                      <a:lnTo>
                        <a:pt x="58" y="48"/>
                      </a:lnTo>
                      <a:lnTo>
                        <a:pt x="58" y="58"/>
                      </a:lnTo>
                      <a:lnTo>
                        <a:pt x="56" y="66"/>
                      </a:lnTo>
                      <a:lnTo>
                        <a:pt x="52" y="74"/>
                      </a:lnTo>
                      <a:lnTo>
                        <a:pt x="50" y="82"/>
                      </a:lnTo>
                      <a:lnTo>
                        <a:pt x="46" y="86"/>
                      </a:lnTo>
                      <a:lnTo>
                        <a:pt x="40" y="92"/>
                      </a:lnTo>
                      <a:lnTo>
                        <a:pt x="34" y="94"/>
                      </a:lnTo>
                      <a:lnTo>
                        <a:pt x="28" y="94"/>
                      </a:lnTo>
                      <a:lnTo>
                        <a:pt x="28" y="94"/>
                      </a:lnTo>
                      <a:lnTo>
                        <a:pt x="24" y="94"/>
                      </a:lnTo>
                      <a:lnTo>
                        <a:pt x="18" y="92"/>
                      </a:lnTo>
                      <a:lnTo>
                        <a:pt x="12" y="86"/>
                      </a:lnTo>
                      <a:lnTo>
                        <a:pt x="8" y="82"/>
                      </a:lnTo>
                      <a:lnTo>
                        <a:pt x="4" y="74"/>
                      </a:lnTo>
                      <a:lnTo>
                        <a:pt x="2" y="66"/>
                      </a:lnTo>
                      <a:lnTo>
                        <a:pt x="0" y="58"/>
                      </a:lnTo>
                      <a:lnTo>
                        <a:pt x="0" y="48"/>
                      </a:lnTo>
                      <a:lnTo>
                        <a:pt x="0" y="48"/>
                      </a:lnTo>
                      <a:lnTo>
                        <a:pt x="0" y="38"/>
                      </a:lnTo>
                      <a:lnTo>
                        <a:pt x="2" y="30"/>
                      </a:lnTo>
                      <a:lnTo>
                        <a:pt x="4" y="22"/>
                      </a:lnTo>
                      <a:lnTo>
                        <a:pt x="8" y="14"/>
                      </a:lnTo>
                      <a:lnTo>
                        <a:pt x="12" y="8"/>
                      </a:lnTo>
                      <a:lnTo>
                        <a:pt x="18" y="4"/>
                      </a:lnTo>
                      <a:lnTo>
                        <a:pt x="24" y="2"/>
                      </a:lnTo>
                      <a:lnTo>
                        <a:pt x="28" y="0"/>
                      </a:lnTo>
                      <a:lnTo>
                        <a:pt x="28" y="0"/>
                      </a:lnTo>
                      <a:lnTo>
                        <a:pt x="34" y="2"/>
                      </a:lnTo>
                      <a:lnTo>
                        <a:pt x="40" y="4"/>
                      </a:lnTo>
                      <a:lnTo>
                        <a:pt x="46" y="8"/>
                      </a:lnTo>
                      <a:lnTo>
                        <a:pt x="50" y="14"/>
                      </a:lnTo>
                      <a:lnTo>
                        <a:pt x="52" y="22"/>
                      </a:lnTo>
                      <a:lnTo>
                        <a:pt x="56" y="30"/>
                      </a:lnTo>
                      <a:lnTo>
                        <a:pt x="58" y="38"/>
                      </a:lnTo>
                      <a:lnTo>
                        <a:pt x="58" y="48"/>
                      </a:lnTo>
                      <a:lnTo>
                        <a:pt x="58" y="48"/>
                      </a:lnTo>
                      <a:close/>
                    </a:path>
                  </a:pathLst>
                </a:custGeom>
                <a:solidFill>
                  <a:srgbClr val="B3E3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sp>
              <p:nvSpPr>
                <p:cNvPr id="68" name="Freeform 101"/>
                <p:cNvSpPr>
                  <a:spLocks/>
                </p:cNvSpPr>
                <p:nvPr/>
              </p:nvSpPr>
              <p:spPr bwMode="auto">
                <a:xfrm>
                  <a:off x="1101" y="849"/>
                  <a:ext cx="30" cy="46"/>
                </a:xfrm>
                <a:custGeom>
                  <a:avLst/>
                  <a:gdLst>
                    <a:gd name="T0" fmla="*/ 30 w 30"/>
                    <a:gd name="T1" fmla="*/ 24 h 46"/>
                    <a:gd name="T2" fmla="*/ 30 w 30"/>
                    <a:gd name="T3" fmla="*/ 24 h 46"/>
                    <a:gd name="T4" fmla="*/ 28 w 30"/>
                    <a:gd name="T5" fmla="*/ 32 h 46"/>
                    <a:gd name="T6" fmla="*/ 26 w 30"/>
                    <a:gd name="T7" fmla="*/ 40 h 46"/>
                    <a:gd name="T8" fmla="*/ 20 w 30"/>
                    <a:gd name="T9" fmla="*/ 46 h 46"/>
                    <a:gd name="T10" fmla="*/ 16 w 30"/>
                    <a:gd name="T11" fmla="*/ 46 h 46"/>
                    <a:gd name="T12" fmla="*/ 16 w 30"/>
                    <a:gd name="T13" fmla="*/ 46 h 46"/>
                    <a:gd name="T14" fmla="*/ 10 w 30"/>
                    <a:gd name="T15" fmla="*/ 46 h 46"/>
                    <a:gd name="T16" fmla="*/ 6 w 30"/>
                    <a:gd name="T17" fmla="*/ 40 h 46"/>
                    <a:gd name="T18" fmla="*/ 2 w 30"/>
                    <a:gd name="T19" fmla="*/ 32 h 46"/>
                    <a:gd name="T20" fmla="*/ 0 w 30"/>
                    <a:gd name="T21" fmla="*/ 24 h 46"/>
                    <a:gd name="T22" fmla="*/ 0 w 30"/>
                    <a:gd name="T23" fmla="*/ 24 h 46"/>
                    <a:gd name="T24" fmla="*/ 2 w 30"/>
                    <a:gd name="T25" fmla="*/ 14 h 46"/>
                    <a:gd name="T26" fmla="*/ 6 w 30"/>
                    <a:gd name="T27" fmla="*/ 8 h 46"/>
                    <a:gd name="T28" fmla="*/ 10 w 30"/>
                    <a:gd name="T29" fmla="*/ 2 h 46"/>
                    <a:gd name="T30" fmla="*/ 16 w 30"/>
                    <a:gd name="T31" fmla="*/ 0 h 46"/>
                    <a:gd name="T32" fmla="*/ 16 w 30"/>
                    <a:gd name="T33" fmla="*/ 0 h 46"/>
                    <a:gd name="T34" fmla="*/ 20 w 30"/>
                    <a:gd name="T35" fmla="*/ 2 h 46"/>
                    <a:gd name="T36" fmla="*/ 26 w 30"/>
                    <a:gd name="T37" fmla="*/ 8 h 46"/>
                    <a:gd name="T38" fmla="*/ 28 w 30"/>
                    <a:gd name="T39" fmla="*/ 14 h 46"/>
                    <a:gd name="T40" fmla="*/ 30 w 30"/>
                    <a:gd name="T41" fmla="*/ 24 h 46"/>
                    <a:gd name="T42" fmla="*/ 30 w 30"/>
                    <a:gd name="T43"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46">
                      <a:moveTo>
                        <a:pt x="30" y="24"/>
                      </a:moveTo>
                      <a:lnTo>
                        <a:pt x="30" y="24"/>
                      </a:lnTo>
                      <a:lnTo>
                        <a:pt x="28" y="32"/>
                      </a:lnTo>
                      <a:lnTo>
                        <a:pt x="26" y="40"/>
                      </a:lnTo>
                      <a:lnTo>
                        <a:pt x="20" y="46"/>
                      </a:lnTo>
                      <a:lnTo>
                        <a:pt x="16" y="46"/>
                      </a:lnTo>
                      <a:lnTo>
                        <a:pt x="16" y="46"/>
                      </a:lnTo>
                      <a:lnTo>
                        <a:pt x="10" y="46"/>
                      </a:lnTo>
                      <a:lnTo>
                        <a:pt x="6" y="40"/>
                      </a:lnTo>
                      <a:lnTo>
                        <a:pt x="2" y="32"/>
                      </a:lnTo>
                      <a:lnTo>
                        <a:pt x="0" y="24"/>
                      </a:lnTo>
                      <a:lnTo>
                        <a:pt x="0" y="24"/>
                      </a:lnTo>
                      <a:lnTo>
                        <a:pt x="2" y="14"/>
                      </a:lnTo>
                      <a:lnTo>
                        <a:pt x="6" y="8"/>
                      </a:lnTo>
                      <a:lnTo>
                        <a:pt x="10" y="2"/>
                      </a:lnTo>
                      <a:lnTo>
                        <a:pt x="16" y="0"/>
                      </a:lnTo>
                      <a:lnTo>
                        <a:pt x="16" y="0"/>
                      </a:lnTo>
                      <a:lnTo>
                        <a:pt x="20" y="2"/>
                      </a:lnTo>
                      <a:lnTo>
                        <a:pt x="26" y="8"/>
                      </a:lnTo>
                      <a:lnTo>
                        <a:pt x="28" y="14"/>
                      </a:lnTo>
                      <a:lnTo>
                        <a:pt x="30" y="24"/>
                      </a:lnTo>
                      <a:lnTo>
                        <a:pt x="30" y="24"/>
                      </a:lnTo>
                      <a:close/>
                    </a:path>
                  </a:pathLst>
                </a:custGeom>
                <a:solidFill>
                  <a:srgbClr val="B3E3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sz="2000"/>
                </a:p>
              </p:txBody>
            </p:sp>
          </p:grpSp>
        </p:grpSp>
        <p:pic>
          <p:nvPicPr>
            <p:cNvPr id="20" name="Picture 136" descr="s43"/>
            <p:cNvPicPr>
              <a:picLocks noChangeAspect="1" noChangeArrowheads="1"/>
            </p:cNvPicPr>
            <p:nvPr/>
          </p:nvPicPr>
          <p:blipFill>
            <a:blip r:embed="rId8" cstate="email">
              <a:grayscl/>
              <a:extLst>
                <a:ext uri="{28A0092B-C50C-407E-A947-70E740481C1C}">
                  <a14:useLocalDpi xmlns:a14="http://schemas.microsoft.com/office/drawing/2010/main" val="0"/>
                </a:ext>
              </a:extLst>
            </a:blip>
            <a:srcRect/>
            <a:stretch>
              <a:fillRect/>
            </a:stretch>
          </p:blipFill>
          <p:spPr bwMode="auto">
            <a:xfrm>
              <a:off x="1949390" y="4801795"/>
              <a:ext cx="543987" cy="42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그룹 130"/>
            <p:cNvGrpSpPr/>
            <p:nvPr/>
          </p:nvGrpSpPr>
          <p:grpSpPr>
            <a:xfrm>
              <a:off x="228264" y="4004063"/>
              <a:ext cx="1443896" cy="1172327"/>
              <a:chOff x="1097414" y="4215519"/>
              <a:chExt cx="1443896" cy="1172327"/>
            </a:xfrm>
          </p:grpSpPr>
          <p:pic>
            <p:nvPicPr>
              <p:cNvPr id="28" name="그림 52"/>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90586" y="4349077"/>
                <a:ext cx="910061" cy="561663"/>
              </a:xfrm>
              <a:prstGeom prst="rect">
                <a:avLst/>
              </a:prstGeom>
            </p:spPr>
          </p:pic>
          <p:pic>
            <p:nvPicPr>
              <p:cNvPr id="31" name="그림 53"/>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414" y="4763756"/>
                <a:ext cx="897219" cy="624090"/>
              </a:xfrm>
              <a:prstGeom prst="rect">
                <a:avLst/>
              </a:prstGeom>
            </p:spPr>
          </p:pic>
          <p:sp>
            <p:nvSpPr>
              <p:cNvPr id="32" name="번개 54"/>
              <p:cNvSpPr/>
              <p:nvPr/>
            </p:nvSpPr>
            <p:spPr>
              <a:xfrm rot="6305222">
                <a:off x="1881045" y="4799611"/>
                <a:ext cx="386538" cy="195207"/>
              </a:xfrm>
              <a:prstGeom prst="lightningBolt">
                <a:avLst/>
              </a:prstGeom>
              <a:solidFill>
                <a:schemeClr val="bg1"/>
              </a:solidFill>
              <a:ln w="1270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smtClean="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3" name="번개 55"/>
              <p:cNvSpPr/>
              <p:nvPr/>
            </p:nvSpPr>
            <p:spPr>
              <a:xfrm rot="6305222">
                <a:off x="1967400" y="4311184"/>
                <a:ext cx="386538" cy="195207"/>
              </a:xfrm>
              <a:prstGeom prst="lightningBolt">
                <a:avLst/>
              </a:prstGeom>
              <a:solidFill>
                <a:schemeClr val="bg1"/>
              </a:solidFill>
              <a:ln w="1270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000" dirty="0" smtClean="0">
                  <a:latin typeface="함초롬돋움" panose="02030504000101010101" pitchFamily="18" charset="-127"/>
                  <a:ea typeface="함초롬돋움" panose="02030504000101010101" pitchFamily="18" charset="-127"/>
                  <a:cs typeface="함초롬돋움" panose="02030504000101010101" pitchFamily="18" charset="-127"/>
                </a:endParaRPr>
              </a:p>
            </p:txBody>
          </p:sp>
          <p:sp>
            <p:nvSpPr>
              <p:cNvPr id="34" name="Shape 2370"/>
              <p:cNvSpPr>
                <a:spLocks noEditPoints="1"/>
              </p:cNvSpPr>
              <p:nvPr/>
            </p:nvSpPr>
            <p:spPr bwMode="auto">
              <a:xfrm rot="225383">
                <a:off x="2111223" y="4500004"/>
                <a:ext cx="430087" cy="716517"/>
              </a:xfrm>
              <a:custGeom>
                <a:avLst/>
                <a:gdLst>
                  <a:gd name="T0" fmla="*/ 2147483647 w 83"/>
                  <a:gd name="T1" fmla="*/ 2147483647 h 242"/>
                  <a:gd name="T2" fmla="*/ 2147483647 w 83"/>
                  <a:gd name="T3" fmla="*/ 2147483647 h 242"/>
                  <a:gd name="T4" fmla="*/ 2147483647 w 83"/>
                  <a:gd name="T5" fmla="*/ 2147483647 h 242"/>
                  <a:gd name="T6" fmla="*/ 2147483647 w 83"/>
                  <a:gd name="T7" fmla="*/ 2147483647 h 242"/>
                  <a:gd name="T8" fmla="*/ 2147483647 w 83"/>
                  <a:gd name="T9" fmla="*/ 2147483647 h 242"/>
                  <a:gd name="T10" fmla="*/ 2147483647 w 83"/>
                  <a:gd name="T11" fmla="*/ 2147483647 h 242"/>
                  <a:gd name="T12" fmla="*/ 2147483647 w 83"/>
                  <a:gd name="T13" fmla="*/ 2147483647 h 242"/>
                  <a:gd name="T14" fmla="*/ 2147483647 w 83"/>
                  <a:gd name="T15" fmla="*/ 2147483647 h 242"/>
                  <a:gd name="T16" fmla="*/ 2147483647 w 83"/>
                  <a:gd name="T17" fmla="*/ 2147483647 h 242"/>
                  <a:gd name="T18" fmla="*/ 2147483647 w 83"/>
                  <a:gd name="T19" fmla="*/ 2147483647 h 242"/>
                  <a:gd name="T20" fmla="*/ 2147483647 w 83"/>
                  <a:gd name="T21" fmla="*/ 2147483647 h 242"/>
                  <a:gd name="T22" fmla="*/ 0 w 83"/>
                  <a:gd name="T23" fmla="*/ 2147483647 h 242"/>
                  <a:gd name="T24" fmla="*/ 2147483647 w 83"/>
                  <a:gd name="T25" fmla="*/ 2147483647 h 242"/>
                  <a:gd name="T26" fmla="*/ 2147483647 w 83"/>
                  <a:gd name="T27" fmla="*/ 2147483647 h 242"/>
                  <a:gd name="T28" fmla="*/ 2147483647 w 83"/>
                  <a:gd name="T29" fmla="*/ 2147483647 h 242"/>
                  <a:gd name="T30" fmla="*/ 2147483647 w 83"/>
                  <a:gd name="T31" fmla="*/ 2147483647 h 242"/>
                  <a:gd name="T32" fmla="*/ 2147483647 w 83"/>
                  <a:gd name="T33" fmla="*/ 2147483647 h 242"/>
                  <a:gd name="T34" fmla="*/ 2147483647 w 83"/>
                  <a:gd name="T35" fmla="*/ 0 h 242"/>
                  <a:gd name="T36" fmla="*/ 2147483647 w 83"/>
                  <a:gd name="T37" fmla="*/ 2147483647 h 242"/>
                  <a:gd name="T38" fmla="*/ 2147483647 w 83"/>
                  <a:gd name="T39" fmla="*/ 2147483647 h 242"/>
                  <a:gd name="T40" fmla="*/ 2147483647 w 83"/>
                  <a:gd name="T41" fmla="*/ 2147483647 h 242"/>
                  <a:gd name="T42" fmla="*/ 2147483647 w 83"/>
                  <a:gd name="T43" fmla="*/ 2147483647 h 242"/>
                  <a:gd name="T44" fmla="*/ 2147483647 w 83"/>
                  <a:gd name="T45" fmla="*/ 2147483647 h 242"/>
                  <a:gd name="T46" fmla="*/ 2147483647 w 83"/>
                  <a:gd name="T47" fmla="*/ 2147483647 h 242"/>
                  <a:gd name="T48" fmla="*/ 2147483647 w 83"/>
                  <a:gd name="T49" fmla="*/ 2147483647 h 242"/>
                  <a:gd name="T50" fmla="*/ 2147483647 w 83"/>
                  <a:gd name="T51" fmla="*/ 2147483647 h 242"/>
                  <a:gd name="T52" fmla="*/ 2147483647 w 83"/>
                  <a:gd name="T53" fmla="*/ 2147483647 h 242"/>
                  <a:gd name="T54" fmla="*/ 2147483647 w 83"/>
                  <a:gd name="T55" fmla="*/ 2147483647 h 242"/>
                  <a:gd name="T56" fmla="*/ 2147483647 w 83"/>
                  <a:gd name="T57" fmla="*/ 2147483647 h 242"/>
                  <a:gd name="T58" fmla="*/ 2147483647 w 83"/>
                  <a:gd name="T59" fmla="*/ 2147483647 h 242"/>
                  <a:gd name="T60" fmla="*/ 2147483647 w 83"/>
                  <a:gd name="T61" fmla="*/ 2147483647 h 242"/>
                  <a:gd name="T62" fmla="*/ 2147483647 w 83"/>
                  <a:gd name="T63" fmla="*/ 2147483647 h 242"/>
                  <a:gd name="T64" fmla="*/ 2147483647 w 83"/>
                  <a:gd name="T65" fmla="*/ 2147483647 h 242"/>
                  <a:gd name="T66" fmla="*/ 2147483647 w 83"/>
                  <a:gd name="T67" fmla="*/ 2147483647 h 242"/>
                  <a:gd name="T68" fmla="*/ 2147483647 w 83"/>
                  <a:gd name="T69" fmla="*/ 2147483647 h 242"/>
                  <a:gd name="T70" fmla="*/ 2147483647 w 83"/>
                  <a:gd name="T71" fmla="*/ 2147483647 h 242"/>
                  <a:gd name="T72" fmla="*/ 2147483647 w 83"/>
                  <a:gd name="T73" fmla="*/ 2147483647 h 242"/>
                  <a:gd name="T74" fmla="*/ 2147483647 w 83"/>
                  <a:gd name="T75" fmla="*/ 2147483647 h 242"/>
                  <a:gd name="T76" fmla="*/ 2147483647 w 83"/>
                  <a:gd name="T77" fmla="*/ 2147483647 h 242"/>
                  <a:gd name="T78" fmla="*/ 2147483647 w 83"/>
                  <a:gd name="T79" fmla="*/ 2147483647 h 242"/>
                  <a:gd name="T80" fmla="*/ 2147483647 w 83"/>
                  <a:gd name="T81" fmla="*/ 2147483647 h 242"/>
                  <a:gd name="T82" fmla="*/ 2147483647 w 83"/>
                  <a:gd name="T83" fmla="*/ 2147483647 h 242"/>
                  <a:gd name="T84" fmla="*/ 2147483647 w 83"/>
                  <a:gd name="T85" fmla="*/ 2147483647 h 242"/>
                  <a:gd name="T86" fmla="*/ 2147483647 w 83"/>
                  <a:gd name="T87" fmla="*/ 2147483647 h 242"/>
                  <a:gd name="T88" fmla="*/ 2147483647 w 83"/>
                  <a:gd name="T89" fmla="*/ 2147483647 h 2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3"/>
                  <a:gd name="T136" fmla="*/ 0 h 242"/>
                  <a:gd name="T137" fmla="*/ 83 w 83"/>
                  <a:gd name="T138" fmla="*/ 242 h 2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3" h="242">
                    <a:moveTo>
                      <a:pt x="26" y="96"/>
                    </a:moveTo>
                    <a:lnTo>
                      <a:pt x="35" y="96"/>
                    </a:lnTo>
                    <a:lnTo>
                      <a:pt x="28" y="82"/>
                    </a:lnTo>
                    <a:lnTo>
                      <a:pt x="26" y="96"/>
                    </a:lnTo>
                    <a:moveTo>
                      <a:pt x="44" y="77"/>
                    </a:moveTo>
                    <a:lnTo>
                      <a:pt x="40" y="92"/>
                    </a:lnTo>
                    <a:lnTo>
                      <a:pt x="39" y="79"/>
                    </a:lnTo>
                    <a:lnTo>
                      <a:pt x="44" y="77"/>
                    </a:lnTo>
                    <a:moveTo>
                      <a:pt x="42" y="94"/>
                    </a:moveTo>
                    <a:lnTo>
                      <a:pt x="46" y="79"/>
                    </a:lnTo>
                    <a:lnTo>
                      <a:pt x="48" y="91"/>
                    </a:lnTo>
                    <a:lnTo>
                      <a:pt x="42" y="94"/>
                    </a:lnTo>
                    <a:moveTo>
                      <a:pt x="36" y="93"/>
                    </a:moveTo>
                    <a:lnTo>
                      <a:pt x="35" y="80"/>
                    </a:lnTo>
                    <a:lnTo>
                      <a:pt x="30" y="79"/>
                    </a:lnTo>
                    <a:lnTo>
                      <a:pt x="36" y="93"/>
                    </a:lnTo>
                    <a:moveTo>
                      <a:pt x="9" y="222"/>
                    </a:moveTo>
                    <a:lnTo>
                      <a:pt x="41" y="190"/>
                    </a:lnTo>
                    <a:lnTo>
                      <a:pt x="13" y="190"/>
                    </a:lnTo>
                    <a:lnTo>
                      <a:pt x="9" y="222"/>
                    </a:lnTo>
                    <a:moveTo>
                      <a:pt x="44" y="193"/>
                    </a:moveTo>
                    <a:lnTo>
                      <a:pt x="7" y="231"/>
                    </a:lnTo>
                    <a:lnTo>
                      <a:pt x="6" y="239"/>
                    </a:lnTo>
                    <a:lnTo>
                      <a:pt x="0" y="239"/>
                    </a:lnTo>
                    <a:lnTo>
                      <a:pt x="26" y="68"/>
                    </a:lnTo>
                    <a:lnTo>
                      <a:pt x="33" y="63"/>
                    </a:lnTo>
                    <a:lnTo>
                      <a:pt x="32" y="36"/>
                    </a:lnTo>
                    <a:lnTo>
                      <a:pt x="28" y="36"/>
                    </a:lnTo>
                    <a:lnTo>
                      <a:pt x="28" y="46"/>
                    </a:lnTo>
                    <a:lnTo>
                      <a:pt x="23" y="45"/>
                    </a:lnTo>
                    <a:lnTo>
                      <a:pt x="22" y="20"/>
                    </a:lnTo>
                    <a:lnTo>
                      <a:pt x="28" y="19"/>
                    </a:lnTo>
                    <a:lnTo>
                      <a:pt x="28" y="32"/>
                    </a:lnTo>
                    <a:lnTo>
                      <a:pt x="32" y="32"/>
                    </a:lnTo>
                    <a:lnTo>
                      <a:pt x="31" y="0"/>
                    </a:lnTo>
                    <a:lnTo>
                      <a:pt x="37" y="0"/>
                    </a:lnTo>
                    <a:lnTo>
                      <a:pt x="37" y="32"/>
                    </a:lnTo>
                    <a:lnTo>
                      <a:pt x="41" y="32"/>
                    </a:lnTo>
                    <a:lnTo>
                      <a:pt x="42" y="19"/>
                    </a:lnTo>
                    <a:lnTo>
                      <a:pt x="49" y="18"/>
                    </a:lnTo>
                    <a:lnTo>
                      <a:pt x="47" y="48"/>
                    </a:lnTo>
                    <a:lnTo>
                      <a:pt x="40" y="47"/>
                    </a:lnTo>
                    <a:lnTo>
                      <a:pt x="41" y="36"/>
                    </a:lnTo>
                    <a:lnTo>
                      <a:pt x="37" y="36"/>
                    </a:lnTo>
                    <a:lnTo>
                      <a:pt x="38" y="62"/>
                    </a:lnTo>
                    <a:lnTo>
                      <a:pt x="46" y="64"/>
                    </a:lnTo>
                    <a:lnTo>
                      <a:pt x="83" y="218"/>
                    </a:lnTo>
                    <a:lnTo>
                      <a:pt x="81" y="221"/>
                    </a:lnTo>
                    <a:lnTo>
                      <a:pt x="75" y="221"/>
                    </a:lnTo>
                    <a:lnTo>
                      <a:pt x="72" y="207"/>
                    </a:lnTo>
                    <a:lnTo>
                      <a:pt x="51" y="190"/>
                    </a:lnTo>
                    <a:lnTo>
                      <a:pt x="56" y="239"/>
                    </a:lnTo>
                    <a:lnTo>
                      <a:pt x="54" y="242"/>
                    </a:lnTo>
                    <a:lnTo>
                      <a:pt x="49" y="241"/>
                    </a:lnTo>
                    <a:lnTo>
                      <a:pt x="44" y="193"/>
                    </a:lnTo>
                    <a:moveTo>
                      <a:pt x="14" y="185"/>
                    </a:moveTo>
                    <a:lnTo>
                      <a:pt x="42" y="185"/>
                    </a:lnTo>
                    <a:lnTo>
                      <a:pt x="20" y="145"/>
                    </a:lnTo>
                    <a:lnTo>
                      <a:pt x="14" y="185"/>
                    </a:lnTo>
                    <a:moveTo>
                      <a:pt x="71" y="201"/>
                    </a:moveTo>
                    <a:lnTo>
                      <a:pt x="52" y="186"/>
                    </a:lnTo>
                    <a:lnTo>
                      <a:pt x="66" y="179"/>
                    </a:lnTo>
                    <a:lnTo>
                      <a:pt x="71" y="201"/>
                    </a:lnTo>
                    <a:moveTo>
                      <a:pt x="53" y="182"/>
                    </a:moveTo>
                    <a:lnTo>
                      <a:pt x="65" y="174"/>
                    </a:lnTo>
                    <a:lnTo>
                      <a:pt x="58" y="142"/>
                    </a:lnTo>
                    <a:lnTo>
                      <a:pt x="53" y="182"/>
                    </a:lnTo>
                    <a:moveTo>
                      <a:pt x="43" y="179"/>
                    </a:moveTo>
                    <a:lnTo>
                      <a:pt x="22" y="141"/>
                    </a:lnTo>
                    <a:lnTo>
                      <a:pt x="39" y="141"/>
                    </a:lnTo>
                    <a:lnTo>
                      <a:pt x="43" y="179"/>
                    </a:lnTo>
                    <a:moveTo>
                      <a:pt x="22" y="128"/>
                    </a:moveTo>
                    <a:lnTo>
                      <a:pt x="35" y="100"/>
                    </a:lnTo>
                    <a:lnTo>
                      <a:pt x="26" y="100"/>
                    </a:lnTo>
                    <a:lnTo>
                      <a:pt x="22" y="128"/>
                    </a:lnTo>
                    <a:moveTo>
                      <a:pt x="37" y="104"/>
                    </a:moveTo>
                    <a:lnTo>
                      <a:pt x="23" y="137"/>
                    </a:lnTo>
                    <a:lnTo>
                      <a:pt x="39" y="137"/>
                    </a:lnTo>
                    <a:lnTo>
                      <a:pt x="37" y="104"/>
                    </a:lnTo>
                    <a:moveTo>
                      <a:pt x="45" y="137"/>
                    </a:moveTo>
                    <a:lnTo>
                      <a:pt x="55" y="131"/>
                    </a:lnTo>
                    <a:lnTo>
                      <a:pt x="41" y="105"/>
                    </a:lnTo>
                    <a:lnTo>
                      <a:pt x="45" y="137"/>
                    </a:lnTo>
                    <a:moveTo>
                      <a:pt x="55" y="136"/>
                    </a:moveTo>
                    <a:lnTo>
                      <a:pt x="45" y="141"/>
                    </a:lnTo>
                    <a:lnTo>
                      <a:pt x="49" y="178"/>
                    </a:lnTo>
                    <a:lnTo>
                      <a:pt x="55" y="136"/>
                    </a:lnTo>
                    <a:moveTo>
                      <a:pt x="49" y="95"/>
                    </a:moveTo>
                    <a:lnTo>
                      <a:pt x="42" y="99"/>
                    </a:lnTo>
                    <a:lnTo>
                      <a:pt x="54" y="122"/>
                    </a:lnTo>
                    <a:lnTo>
                      <a:pt x="49" y="95"/>
                    </a:lnTo>
                  </a:path>
                </a:pathLst>
              </a:custGeom>
              <a:solidFill>
                <a:srgbClr val="4D4D4D">
                  <a:alpha val="8196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sz="2000">
                  <a:latin typeface="함초롬돋움" panose="02030504000101010101" pitchFamily="18" charset="-127"/>
                  <a:ea typeface="함초롬돋움" panose="02030504000101010101" pitchFamily="18" charset="-127"/>
                  <a:cs typeface="함초롬돋움" panose="02030504000101010101" pitchFamily="18" charset="-127"/>
                </a:endParaRPr>
              </a:p>
            </p:txBody>
          </p:sp>
        </p:grpSp>
        <p:pic>
          <p:nvPicPr>
            <p:cNvPr id="22" name="그림 132"/>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988271" y="4514478"/>
              <a:ext cx="1563878" cy="905713"/>
            </a:xfrm>
            <a:prstGeom prst="rect">
              <a:avLst/>
            </a:prstGeom>
          </p:spPr>
        </p:pic>
        <p:pic>
          <p:nvPicPr>
            <p:cNvPr id="24" name="Picture 136" descr="s43"/>
            <p:cNvPicPr>
              <a:picLocks noChangeAspect="1" noChangeArrowheads="1"/>
            </p:cNvPicPr>
            <p:nvPr/>
          </p:nvPicPr>
          <p:blipFill>
            <a:blip r:embed="rId8" cstate="email">
              <a:grayscl/>
              <a:extLst>
                <a:ext uri="{28A0092B-C50C-407E-A947-70E740481C1C}">
                  <a14:useLocalDpi xmlns:a14="http://schemas.microsoft.com/office/drawing/2010/main" val="0"/>
                </a:ext>
              </a:extLst>
            </a:blip>
            <a:srcRect/>
            <a:stretch>
              <a:fillRect/>
            </a:stretch>
          </p:blipFill>
          <p:spPr bwMode="auto">
            <a:xfrm>
              <a:off x="5646464" y="4767310"/>
              <a:ext cx="543987" cy="42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직선 연결선 5"/>
            <p:cNvCxnSpPr/>
            <p:nvPr/>
          </p:nvCxnSpPr>
          <p:spPr>
            <a:xfrm flipV="1">
              <a:off x="6190451" y="4967335"/>
              <a:ext cx="797820" cy="10097"/>
            </a:xfrm>
            <a:prstGeom prst="line">
              <a:avLst/>
            </a:prstGeom>
            <a:ln w="38100"/>
          </p:spPr>
          <p:style>
            <a:lnRef idx="3">
              <a:schemeClr val="dk1"/>
            </a:lnRef>
            <a:fillRef idx="0">
              <a:schemeClr val="dk1"/>
            </a:fillRef>
            <a:effectRef idx="2">
              <a:schemeClr val="dk1"/>
            </a:effectRef>
            <a:fontRef idx="minor">
              <a:schemeClr val="tx1"/>
            </a:fontRef>
          </p:style>
        </p:cxnSp>
      </p:grpSp>
      <p:grpSp>
        <p:nvGrpSpPr>
          <p:cNvPr id="118" name="Group 3"/>
          <p:cNvGrpSpPr/>
          <p:nvPr/>
        </p:nvGrpSpPr>
        <p:grpSpPr>
          <a:xfrm>
            <a:off x="755946" y="3424540"/>
            <a:ext cx="7213750" cy="2851714"/>
            <a:chOff x="-495957" y="720730"/>
            <a:chExt cx="7213750" cy="2851714"/>
          </a:xfrm>
        </p:grpSpPr>
        <p:sp>
          <p:nvSpPr>
            <p:cNvPr id="119" name="Cloud Callout 17"/>
            <p:cNvSpPr/>
            <p:nvPr/>
          </p:nvSpPr>
          <p:spPr>
            <a:xfrm>
              <a:off x="-495957" y="720730"/>
              <a:ext cx="7213750" cy="2851714"/>
            </a:xfrm>
            <a:prstGeom prst="cloudCallout">
              <a:avLst>
                <a:gd name="adj1" fmla="val -5862"/>
                <a:gd name="adj2" fmla="val -81627"/>
              </a:avLst>
            </a:prstGeom>
            <a:solidFill>
              <a:schemeClr val="accent1">
                <a:lumMod val="20000"/>
                <a:lumOff val="80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ko-KR" altLang="en-US"/>
            </a:p>
          </p:txBody>
        </p:sp>
        <p:grpSp>
          <p:nvGrpSpPr>
            <p:cNvPr id="120" name="Group 10"/>
            <p:cNvGrpSpPr/>
            <p:nvPr/>
          </p:nvGrpSpPr>
          <p:grpSpPr>
            <a:xfrm>
              <a:off x="341057" y="860511"/>
              <a:ext cx="5455902" cy="2571117"/>
              <a:chOff x="325161" y="4320721"/>
              <a:chExt cx="6683912" cy="2571117"/>
            </a:xfrm>
          </p:grpSpPr>
          <p:graphicFrame>
            <p:nvGraphicFramePr>
              <p:cNvPr id="121" name="차트 15"/>
              <p:cNvGraphicFramePr>
                <a:graphicFrameLocks/>
              </p:cNvGraphicFramePr>
              <p:nvPr>
                <p:extLst>
                  <p:ext uri="{D42A27DB-BD31-4B8C-83A1-F6EECF244321}">
                    <p14:modId xmlns:p14="http://schemas.microsoft.com/office/powerpoint/2010/main" val="1656958979"/>
                  </p:ext>
                </p:extLst>
              </p:nvPr>
            </p:nvGraphicFramePr>
            <p:xfrm>
              <a:off x="325161" y="4320721"/>
              <a:ext cx="6683912" cy="2571117"/>
            </p:xfrm>
            <a:graphic>
              <a:graphicData uri="http://schemas.openxmlformats.org/drawingml/2006/chart">
                <c:chart xmlns:c="http://schemas.openxmlformats.org/drawingml/2006/chart" xmlns:r="http://schemas.openxmlformats.org/officeDocument/2006/relationships" r:id="rId12"/>
              </a:graphicData>
            </a:graphic>
          </p:graphicFrame>
          <p:sp>
            <p:nvSpPr>
              <p:cNvPr id="123" name="Rectangle 136"/>
              <p:cNvSpPr/>
              <p:nvPr/>
            </p:nvSpPr>
            <p:spPr>
              <a:xfrm>
                <a:off x="3501233" y="6227346"/>
                <a:ext cx="505267" cy="338554"/>
              </a:xfrm>
              <a:prstGeom prst="rect">
                <a:avLst/>
              </a:prstGeom>
              <a:noFill/>
              <a:ln>
                <a:noFill/>
              </a:ln>
            </p:spPr>
            <p:txBody>
              <a:bodyPr wrap="none">
                <a:spAutoFit/>
              </a:bodyPr>
              <a:lstStyle/>
              <a:p>
                <a:r>
                  <a:rPr lang="en-US" altLang="ko-KR" sz="1600" b="1" dirty="0" smtClean="0">
                    <a:solidFill>
                      <a:srgbClr val="FF0000"/>
                    </a:solidFill>
                    <a:latin typeface="Calibri" panose="020F0502020204030204" pitchFamily="34" charset="0"/>
                  </a:rPr>
                  <a:t>32K</a:t>
                </a:r>
                <a:endParaRPr lang="ko-KR" altLang="en-US" sz="1600" b="1" dirty="0">
                  <a:solidFill>
                    <a:srgbClr val="FF0000"/>
                  </a:solidFill>
                </a:endParaRPr>
              </a:p>
            </p:txBody>
          </p:sp>
        </p:grpSp>
      </p:grpSp>
    </p:spTree>
    <p:extLst>
      <p:ext uri="{BB962C8B-B14F-4D97-AF65-F5344CB8AC3E}">
        <p14:creationId xmlns:p14="http://schemas.microsoft.com/office/powerpoint/2010/main" val="21428689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down)">
                                      <p:cBhvr>
                                        <p:cTn id="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5233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Commuter</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6</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331829" y="652760"/>
            <a:ext cx="7031037" cy="826983"/>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The </a:t>
            </a:r>
            <a:r>
              <a:rPr kumimoji="1" lang="en-US" altLang="zh-CN" sz="2400" b="1" dirty="0">
                <a:solidFill>
                  <a:schemeClr val="bg1"/>
                </a:solidFill>
                <a:latin typeface="微软雅黑" charset="-122"/>
                <a:ea typeface="微软雅黑" charset="-122"/>
              </a:rPr>
              <a:t>Scalable Commutativity Rule: Designing Scalable Software for Multicore </a:t>
            </a:r>
            <a:r>
              <a:rPr kumimoji="1" lang="en-US" altLang="zh-CN" sz="2400" b="1" dirty="0" smtClean="0">
                <a:solidFill>
                  <a:schemeClr val="bg1"/>
                </a:solidFill>
                <a:latin typeface="微软雅黑" charset="-122"/>
                <a:ea typeface="微软雅黑" charset="-122"/>
              </a:rPr>
              <a:t>Processors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8414203" cy="481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en-US" altLang="zh-CN" sz="2400" dirty="0" smtClean="0">
                <a:solidFill>
                  <a:srgbClr val="146799"/>
                </a:solidFill>
                <a:latin typeface="Microsoft YaHei" charset="0"/>
                <a:ea typeface="Microsoft YaHei" charset="0"/>
                <a:cs typeface="Microsoft YaHei" charset="0"/>
              </a:rPr>
              <a:t>SIM</a:t>
            </a:r>
            <a:r>
              <a:rPr lang="zh-CN" altLang="en-US" sz="2400" dirty="0">
                <a:solidFill>
                  <a:srgbClr val="146799"/>
                </a:solidFill>
                <a:latin typeface="Microsoft YaHei" charset="0"/>
                <a:ea typeface="Microsoft YaHei" charset="0"/>
                <a:cs typeface="Microsoft YaHei" charset="0"/>
              </a:rPr>
              <a:t>原则</a:t>
            </a:r>
            <a:r>
              <a:rPr lang="en-US" altLang="zh-CN" sz="2400" dirty="0">
                <a:solidFill>
                  <a:srgbClr val="146799"/>
                </a:solidFill>
                <a:latin typeface="Microsoft YaHei" charset="0"/>
                <a:ea typeface="Microsoft YaHei" charset="0"/>
                <a:cs typeface="Microsoft YaHei" charset="0"/>
              </a:rPr>
              <a:t/>
            </a:r>
            <a:br>
              <a:rPr lang="en-US" altLang="zh-CN" sz="2400" dirty="0">
                <a:solidFill>
                  <a:srgbClr val="146799"/>
                </a:solidFill>
                <a:latin typeface="Microsoft YaHei" charset="0"/>
                <a:ea typeface="Microsoft YaHei" charset="0"/>
                <a:cs typeface="Microsoft YaHei" charset="0"/>
              </a:rPr>
            </a:br>
            <a:r>
              <a:rPr lang="en-US" altLang="zh-CN" sz="2400" dirty="0">
                <a:solidFill>
                  <a:srgbClr val="146799"/>
                </a:solidFill>
                <a:latin typeface="Microsoft YaHei" charset="0"/>
                <a:ea typeface="Microsoft YaHei" charset="0"/>
                <a:cs typeface="Microsoft YaHei" charset="0"/>
              </a:rPr>
              <a:t>State dependent, Interface-based, Monotonic</a:t>
            </a:r>
            <a:r>
              <a:rPr lang="zh-CN" altLang="en-US" sz="2400" dirty="0">
                <a:solidFill>
                  <a:srgbClr val="146799"/>
                </a:solidFill>
                <a:latin typeface="Microsoft YaHei" charset="0"/>
                <a:ea typeface="Microsoft YaHei" charset="0"/>
                <a:cs typeface="Microsoft YaHei" charset="0"/>
              </a:rPr>
              <a:t>，即状态独立、基于接口且单调</a:t>
            </a:r>
            <a:r>
              <a:rPr lang="zh-CN" altLang="en-US" sz="2400" dirty="0" smtClean="0">
                <a:solidFill>
                  <a:srgbClr val="146799"/>
                </a:solidFill>
                <a:latin typeface="Microsoft YaHei" charset="0"/>
                <a:ea typeface="Microsoft YaHei" charset="0"/>
                <a:cs typeface="Microsoft YaHei" charset="0"/>
              </a:rPr>
              <a:t>的</a:t>
            </a:r>
            <a:r>
              <a:rPr lang="en-US" altLang="zh-CN" sz="2400" dirty="0">
                <a:solidFill>
                  <a:srgbClr val="146799"/>
                </a:solidFill>
                <a:latin typeface="Microsoft YaHei" charset="0"/>
                <a:ea typeface="Microsoft YaHei" charset="0"/>
                <a:cs typeface="Microsoft YaHei" charset="0"/>
              </a:rPr>
              <a:t/>
            </a:r>
            <a:br>
              <a:rPr lang="en-US" altLang="zh-CN" sz="2400" dirty="0">
                <a:solidFill>
                  <a:srgbClr val="146799"/>
                </a:solidFill>
                <a:latin typeface="Microsoft YaHei" charset="0"/>
                <a:ea typeface="Microsoft YaHei" charset="0"/>
                <a:cs typeface="Microsoft YaHei" charset="0"/>
              </a:rPr>
            </a:br>
            <a:r>
              <a:rPr lang="zh-CN" altLang="en-US" sz="2400" dirty="0" smtClean="0">
                <a:solidFill>
                  <a:srgbClr val="146799"/>
                </a:solidFill>
                <a:latin typeface="Microsoft YaHei" charset="0"/>
                <a:ea typeface="Microsoft YaHei" charset="0"/>
                <a:cs typeface="Microsoft YaHei" charset="0"/>
              </a:rPr>
              <a:t>如果</a:t>
            </a:r>
            <a:r>
              <a:rPr lang="zh-CN" altLang="en-US" sz="2400" dirty="0">
                <a:solidFill>
                  <a:srgbClr val="146799"/>
                </a:solidFill>
                <a:latin typeface="Microsoft YaHei" charset="0"/>
                <a:ea typeface="Microsoft YaHei" charset="0"/>
                <a:cs typeface="Microsoft YaHei" charset="0"/>
              </a:rPr>
              <a:t>一个操作具有特定的系统状态、参数、并发指令的上下文，那么我们应利用这些原则去实现一个状态</a:t>
            </a:r>
            <a:r>
              <a:rPr lang="en-US" altLang="zh-CN" sz="2400" dirty="0">
                <a:solidFill>
                  <a:srgbClr val="146799"/>
                </a:solidFill>
                <a:latin typeface="Microsoft YaHei" charset="0"/>
                <a:ea typeface="Microsoft YaHei" charset="0"/>
                <a:cs typeface="Microsoft YaHei" charset="0"/>
              </a:rPr>
              <a:t>/</a:t>
            </a:r>
            <a:r>
              <a:rPr lang="zh-CN" altLang="en-US" sz="2400" dirty="0">
                <a:solidFill>
                  <a:srgbClr val="146799"/>
                </a:solidFill>
                <a:latin typeface="Microsoft YaHei" charset="0"/>
                <a:ea typeface="Microsoft YaHei" charset="0"/>
                <a:cs typeface="Microsoft YaHei" charset="0"/>
              </a:rPr>
              <a:t>参数</a:t>
            </a:r>
            <a:r>
              <a:rPr lang="en-US" altLang="zh-CN" sz="2400" dirty="0">
                <a:solidFill>
                  <a:srgbClr val="146799"/>
                </a:solidFill>
                <a:latin typeface="Microsoft YaHei" charset="0"/>
                <a:ea typeface="Microsoft YaHei" charset="0"/>
                <a:cs typeface="Microsoft YaHei" charset="0"/>
              </a:rPr>
              <a:t>/</a:t>
            </a:r>
            <a:r>
              <a:rPr lang="zh-CN" altLang="en-US" sz="2400" dirty="0">
                <a:solidFill>
                  <a:srgbClr val="146799"/>
                </a:solidFill>
                <a:latin typeface="Microsoft YaHei" charset="0"/>
                <a:ea typeface="Microsoft YaHei" charset="0"/>
                <a:cs typeface="Microsoft YaHei" charset="0"/>
              </a:rPr>
              <a:t>并发无冲突的实现。</a:t>
            </a:r>
          </a:p>
          <a:p>
            <a:pPr marL="457200" indent="-457200">
              <a:lnSpc>
                <a:spcPct val="160000"/>
              </a:lnSpc>
              <a:buAutoNum type="arabicPeriod"/>
            </a:pPr>
            <a:endParaRPr lang="en-US" altLang="zh-CN" sz="2400" dirty="0" smtClean="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232724100"/>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152330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smtClean="0">
                <a:solidFill>
                  <a:schemeClr val="accent1"/>
                </a:solidFill>
                <a:ea typeface="微软雅黑" charset="0"/>
              </a:rPr>
              <a:t>Commuter</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a:solidFill>
                  <a:schemeClr val="accent3"/>
                </a:solidFill>
                <a:latin typeface="微软雅黑" pitchFamily="34" charset="-122"/>
                <a:ea typeface="微软雅黑" pitchFamily="34" charset="-122"/>
              </a:rPr>
              <a:t>6</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331829" y="652760"/>
            <a:ext cx="7031037" cy="826983"/>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smtClean="0">
                <a:solidFill>
                  <a:schemeClr val="bg1"/>
                </a:solidFill>
                <a:latin typeface="微软雅黑" charset="-122"/>
                <a:ea typeface="微软雅黑" charset="-122"/>
              </a:rPr>
              <a:t>The </a:t>
            </a:r>
            <a:r>
              <a:rPr kumimoji="1" lang="en-US" altLang="zh-CN" sz="2400" b="1" dirty="0">
                <a:solidFill>
                  <a:schemeClr val="bg1"/>
                </a:solidFill>
                <a:latin typeface="微软雅黑" charset="-122"/>
                <a:ea typeface="微软雅黑" charset="-122"/>
              </a:rPr>
              <a:t>Scalable Commutativity Rule: Designing Scalable Software for Multicore </a:t>
            </a:r>
            <a:r>
              <a:rPr kumimoji="1" lang="en-US" altLang="zh-CN" sz="2400" b="1" dirty="0" smtClean="0">
                <a:solidFill>
                  <a:schemeClr val="bg1"/>
                </a:solidFill>
                <a:latin typeface="微软雅黑" charset="-122"/>
                <a:ea typeface="微软雅黑" charset="-122"/>
              </a:rPr>
              <a:t>Processors</a:t>
            </a:r>
            <a:endParaRPr kumimoji="1" lang="en-US" altLang="zh-CN" sz="2400" b="1" dirty="0">
              <a:solidFill>
                <a:schemeClr val="bg1"/>
              </a:solidFill>
              <a:latin typeface="微软雅黑" charset="-122"/>
              <a:ea typeface="微软雅黑" charset="-122"/>
            </a:endParaRPr>
          </a:p>
        </p:txBody>
      </p:sp>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17" name="矩形 11"/>
          <p:cNvSpPr>
            <a:spLocks noChangeArrowheads="1"/>
          </p:cNvSpPr>
          <p:nvPr/>
        </p:nvSpPr>
        <p:spPr bwMode="auto">
          <a:xfrm>
            <a:off x="174626" y="1606528"/>
            <a:ext cx="8414203"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FontTx/>
              <a:buAutoNum type="arabicPeriod"/>
            </a:pPr>
            <a:r>
              <a:rPr lang="en-US" altLang="zh-CN" sz="2400" dirty="0" smtClean="0">
                <a:solidFill>
                  <a:srgbClr val="146799"/>
                </a:solidFill>
                <a:latin typeface="Microsoft YaHei" charset="0"/>
                <a:ea typeface="Microsoft YaHei" charset="0"/>
                <a:cs typeface="Microsoft YaHei" charset="0"/>
              </a:rPr>
              <a:t>4</a:t>
            </a:r>
            <a:r>
              <a:rPr lang="zh-CN" altLang="en-US" sz="2400" dirty="0">
                <a:solidFill>
                  <a:srgbClr val="146799"/>
                </a:solidFill>
                <a:latin typeface="Microsoft YaHei" charset="0"/>
                <a:ea typeface="Microsoft YaHei" charset="0"/>
                <a:cs typeface="Microsoft YaHei" charset="0"/>
              </a:rPr>
              <a:t>条设计可交换接口的</a:t>
            </a:r>
            <a:r>
              <a:rPr lang="en-US" altLang="zh-CN" sz="2400" dirty="0" err="1">
                <a:solidFill>
                  <a:srgbClr val="146799"/>
                </a:solidFill>
                <a:latin typeface="Microsoft YaHei" charset="0"/>
                <a:ea typeface="Microsoft YaHei" charset="0"/>
                <a:cs typeface="Microsoft YaHei" charset="0"/>
              </a:rPr>
              <a:t>Guidline</a:t>
            </a:r>
            <a:r>
              <a:rPr lang="en-US" altLang="zh-CN" sz="2400" dirty="0">
                <a:solidFill>
                  <a:srgbClr val="146799"/>
                </a:solidFill>
                <a:latin typeface="Microsoft YaHei" charset="0"/>
                <a:ea typeface="Microsoft YaHei" charset="0"/>
                <a:cs typeface="Microsoft YaHei" charset="0"/>
              </a:rPr>
              <a:t> </a:t>
            </a:r>
          </a:p>
          <a:p>
            <a:pPr marL="1200150" lvl="1" indent="-457200">
              <a:lnSpc>
                <a:spcPct val="160000"/>
              </a:lnSpc>
              <a:buFontTx/>
              <a:buAutoNum type="arabicPeriod"/>
            </a:pPr>
            <a:r>
              <a:rPr lang="zh-CN" altLang="en-US" sz="2400" dirty="0" smtClean="0">
                <a:solidFill>
                  <a:srgbClr val="146799"/>
                </a:solidFill>
                <a:latin typeface="Microsoft YaHei" charset="0"/>
                <a:ea typeface="Microsoft YaHei" charset="0"/>
                <a:cs typeface="Microsoft YaHei" charset="0"/>
              </a:rPr>
              <a:t>组件</a:t>
            </a:r>
            <a:r>
              <a:rPr lang="zh-CN" altLang="en-US" sz="2400" dirty="0">
                <a:solidFill>
                  <a:srgbClr val="146799"/>
                </a:solidFill>
                <a:latin typeface="Microsoft YaHei" charset="0"/>
                <a:ea typeface="Microsoft YaHei" charset="0"/>
                <a:cs typeface="Microsoft YaHei" charset="0"/>
              </a:rPr>
              <a:t>拆分，每个操作负责一件事情</a:t>
            </a:r>
            <a:r>
              <a:rPr lang="zh-CN" altLang="en-US" sz="2400" dirty="0" smtClean="0">
                <a:solidFill>
                  <a:srgbClr val="146799"/>
                </a:solidFill>
                <a:latin typeface="Microsoft YaHei" charset="0"/>
                <a:ea typeface="Microsoft YaHei" charset="0"/>
                <a:cs typeface="Microsoft YaHei" charset="0"/>
              </a:rPr>
              <a:t>。</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FontTx/>
              <a:buAutoNum type="arabicPeriod"/>
            </a:pPr>
            <a:r>
              <a:rPr lang="zh-CN" altLang="en-US" sz="2400" dirty="0" smtClean="0">
                <a:solidFill>
                  <a:srgbClr val="146799"/>
                </a:solidFill>
                <a:latin typeface="Microsoft YaHei" charset="0"/>
                <a:ea typeface="Microsoft YaHei" charset="0"/>
                <a:cs typeface="Microsoft YaHei" charset="0"/>
              </a:rPr>
              <a:t>允许</a:t>
            </a:r>
            <a:r>
              <a:rPr lang="zh-CN" altLang="en-US" sz="2400" dirty="0">
                <a:solidFill>
                  <a:srgbClr val="146799"/>
                </a:solidFill>
                <a:latin typeface="Microsoft YaHei" charset="0"/>
                <a:ea typeface="Microsoft YaHei" charset="0"/>
                <a:cs typeface="Microsoft YaHei" charset="0"/>
              </a:rPr>
              <a:t>自由</a:t>
            </a:r>
            <a:r>
              <a:rPr lang="zh-CN" altLang="en-US" sz="2400" dirty="0" smtClean="0">
                <a:solidFill>
                  <a:srgbClr val="146799"/>
                </a:solidFill>
                <a:latin typeface="Microsoft YaHei" charset="0"/>
                <a:ea typeface="Microsoft YaHei" charset="0"/>
                <a:cs typeface="Microsoft YaHei" charset="0"/>
              </a:rPr>
              <a:t>实现</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FontTx/>
              <a:buAutoNum type="arabicPeriod"/>
            </a:pPr>
            <a:r>
              <a:rPr lang="zh-CN" altLang="en-US" sz="2400" dirty="0" smtClean="0">
                <a:solidFill>
                  <a:srgbClr val="146799"/>
                </a:solidFill>
                <a:latin typeface="Microsoft YaHei" charset="0"/>
                <a:ea typeface="Microsoft YaHei" charset="0"/>
                <a:cs typeface="Microsoft YaHei" charset="0"/>
              </a:rPr>
              <a:t>允许</a:t>
            </a:r>
            <a:r>
              <a:rPr lang="zh-CN" altLang="en-US" sz="2400" dirty="0">
                <a:solidFill>
                  <a:srgbClr val="146799"/>
                </a:solidFill>
                <a:latin typeface="Microsoft YaHei" charset="0"/>
                <a:ea typeface="Microsoft YaHei" charset="0"/>
                <a:cs typeface="Microsoft YaHei" charset="0"/>
              </a:rPr>
              <a:t>弱序</a:t>
            </a:r>
            <a:r>
              <a:rPr lang="zh-CN" altLang="en-US" sz="2400" dirty="0" smtClean="0">
                <a:solidFill>
                  <a:srgbClr val="146799"/>
                </a:solidFill>
                <a:latin typeface="Microsoft YaHei" charset="0"/>
                <a:ea typeface="Microsoft YaHei" charset="0"/>
                <a:cs typeface="Microsoft YaHei" charset="0"/>
              </a:rPr>
              <a:t>执行</a:t>
            </a:r>
            <a:endParaRPr lang="en-US" altLang="zh-CN" sz="2400" dirty="0" smtClean="0">
              <a:solidFill>
                <a:srgbClr val="146799"/>
              </a:solidFill>
              <a:latin typeface="Microsoft YaHei" charset="0"/>
              <a:ea typeface="Microsoft YaHei" charset="0"/>
              <a:cs typeface="Microsoft YaHei" charset="0"/>
            </a:endParaRPr>
          </a:p>
          <a:p>
            <a:pPr marL="1200150" lvl="1" indent="-457200">
              <a:lnSpc>
                <a:spcPct val="160000"/>
              </a:lnSpc>
              <a:buFontTx/>
              <a:buAutoNum type="arabicPeriod"/>
            </a:pPr>
            <a:r>
              <a:rPr lang="zh-CN" altLang="en-US" sz="2400" dirty="0" smtClean="0">
                <a:solidFill>
                  <a:srgbClr val="146799"/>
                </a:solidFill>
                <a:latin typeface="Microsoft YaHei" charset="0"/>
                <a:ea typeface="Microsoft YaHei" charset="0"/>
                <a:cs typeface="Microsoft YaHei" charset="0"/>
              </a:rPr>
              <a:t>允许</a:t>
            </a:r>
            <a:r>
              <a:rPr lang="zh-CN" altLang="en-US" sz="2400" dirty="0">
                <a:solidFill>
                  <a:srgbClr val="146799"/>
                </a:solidFill>
                <a:latin typeface="Microsoft YaHei" charset="0"/>
                <a:ea typeface="Microsoft YaHei" charset="0"/>
                <a:cs typeface="Microsoft YaHei" charset="0"/>
              </a:rPr>
              <a:t>异步释放资源</a:t>
            </a:r>
          </a:p>
          <a:p>
            <a:pPr marL="1200150" lvl="1" indent="-457200">
              <a:lnSpc>
                <a:spcPct val="160000"/>
              </a:lnSpc>
              <a:buFontTx/>
              <a:buAutoNum type="arabicPeriod"/>
            </a:pPr>
            <a:endParaRPr lang="en-US" altLang="zh-CN" sz="2400" dirty="0" smtClean="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en-US" altLang="zh-CN" sz="24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399785650"/>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平行四边形 20"/>
          <p:cNvSpPr/>
          <p:nvPr/>
        </p:nvSpPr>
        <p:spPr>
          <a:xfrm rot="5400000" flipH="1">
            <a:off x="4148138" y="4686300"/>
            <a:ext cx="866775" cy="2174875"/>
          </a:xfrm>
          <a:prstGeom prst="parallelogram">
            <a:avLst>
              <a:gd name="adj" fmla="val 5683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grpSp>
        <p:nvGrpSpPr>
          <p:cNvPr id="33794" name="组合 28"/>
          <p:cNvGrpSpPr>
            <a:grpSpLocks/>
          </p:cNvGrpSpPr>
          <p:nvPr/>
        </p:nvGrpSpPr>
        <p:grpSpPr bwMode="auto">
          <a:xfrm>
            <a:off x="3754438" y="4405313"/>
            <a:ext cx="1635125" cy="2297112"/>
            <a:chOff x="3599750" y="4582160"/>
            <a:chExt cx="1886170" cy="2275840"/>
          </a:xfrm>
        </p:grpSpPr>
        <p:sp>
          <p:nvSpPr>
            <p:cNvPr id="30" name="梯形 29"/>
            <p:cNvSpPr>
              <a:spLocks/>
            </p:cNvSpPr>
            <p:nvPr/>
          </p:nvSpPr>
          <p:spPr bwMode="auto">
            <a:xfrm rot="10800000">
              <a:off x="3599750" y="4880992"/>
              <a:ext cx="1886170" cy="396345"/>
            </a:xfrm>
            <a:custGeom>
              <a:avLst/>
              <a:gdLst>
                <a:gd name="T0" fmla="*/ 0 w 1886170"/>
                <a:gd name="T1" fmla="*/ 396240 h 396240"/>
                <a:gd name="T2" fmla="*/ 99060 w 1886170"/>
                <a:gd name="T3" fmla="*/ 0 h 396240"/>
                <a:gd name="T4" fmla="*/ 1787110 w 1886170"/>
                <a:gd name="T5" fmla="*/ 0 h 396240"/>
                <a:gd name="T6" fmla="*/ 1886170 w 1886170"/>
                <a:gd name="T7" fmla="*/ 396240 h 396240"/>
                <a:gd name="T8" fmla="*/ 0 w 1886170"/>
                <a:gd name="T9" fmla="*/ 396240 h 396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6170" h="396240">
                  <a:moveTo>
                    <a:pt x="0" y="396240"/>
                  </a:moveTo>
                  <a:lnTo>
                    <a:pt x="99060" y="0"/>
                  </a:lnTo>
                  <a:lnTo>
                    <a:pt x="1787110" y="0"/>
                  </a:lnTo>
                  <a:lnTo>
                    <a:pt x="1886170" y="396240"/>
                  </a:lnTo>
                  <a:lnTo>
                    <a:pt x="0" y="396240"/>
                  </a:lnTo>
                  <a:close/>
                </a:path>
              </a:pathLst>
            </a:custGeom>
            <a:solidFill>
              <a:srgbClr val="003A56"/>
            </a:solidFill>
            <a:ln>
              <a:noFill/>
            </a:ln>
            <a:effectLst>
              <a:outerShdw blurRad="50800" dist="38100" dir="5400000" algn="t" rotWithShape="0">
                <a:srgbClr val="000000">
                  <a:alpha val="39999"/>
                </a:srgbClr>
              </a:outerShdw>
            </a:effectLst>
            <a:extLst>
              <a:ext uri="{91240B29-F687-4F45-9708-019B960494DF}">
                <a14:hiddenLine xmlns:a14="http://schemas.microsoft.com/office/drawing/2010/main" w="12700" cap="flat" cmpd="sng">
                  <a:solidFill>
                    <a:srgbClr val="000000"/>
                  </a:solidFill>
                  <a:prstDash val="solid"/>
                  <a:miter lim="800000"/>
                  <a:headEnd/>
                  <a:tailEnd/>
                </a14:hiddenLine>
              </a:ext>
            </a:extLst>
          </p:spPr>
          <p:txBody>
            <a:bodyPr anchor="ctr"/>
            <a:lstStyle/>
            <a:p>
              <a:pPr eaLnBrk="1" hangingPunct="1">
                <a:defRPr/>
              </a:pPr>
              <a:endParaRPr lang="en-US"/>
            </a:p>
          </p:txBody>
        </p:sp>
        <p:sp>
          <p:nvSpPr>
            <p:cNvPr id="31" name="梯形 30"/>
            <p:cNvSpPr/>
            <p:nvPr/>
          </p:nvSpPr>
          <p:spPr>
            <a:xfrm rot="10800000">
              <a:off x="3685817" y="4582160"/>
              <a:ext cx="1714034" cy="2275840"/>
            </a:xfrm>
            <a:prstGeom prst="trapezoid">
              <a:avLst>
                <a:gd name="adj" fmla="val 1357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2" name="椭圆 31"/>
          <p:cNvSpPr>
            <a:spLocks noChangeArrowheads="1"/>
          </p:cNvSpPr>
          <p:nvPr/>
        </p:nvSpPr>
        <p:spPr bwMode="auto">
          <a:xfrm>
            <a:off x="2406650" y="771525"/>
            <a:ext cx="4330700" cy="4330700"/>
          </a:xfrm>
          <a:prstGeom prst="ellipse">
            <a:avLst/>
          </a:prstGeom>
          <a:solidFill>
            <a:schemeClr val="accent1"/>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anchor="ctr"/>
          <a:lstStyle/>
          <a:p>
            <a:pPr algn="ctr" eaLnBrk="1" fontAlgn="auto" hangingPunct="1">
              <a:spcBef>
                <a:spcPts val="0"/>
              </a:spcBef>
              <a:spcAft>
                <a:spcPts val="0"/>
              </a:spcAft>
              <a:defRPr/>
            </a:pPr>
            <a:endParaRPr lang="zh-CN" altLang="en-US">
              <a:solidFill>
                <a:schemeClr val="lt1"/>
              </a:solidFill>
              <a:latin typeface="+mn-lt"/>
              <a:ea typeface="+mn-ea"/>
            </a:endParaRPr>
          </a:p>
        </p:txBody>
      </p:sp>
      <p:sp>
        <p:nvSpPr>
          <p:cNvPr id="23557" name="TextBox 75"/>
          <p:cNvSpPr txBox="1">
            <a:spLocks noChangeArrowheads="1"/>
          </p:cNvSpPr>
          <p:nvPr/>
        </p:nvSpPr>
        <p:spPr bwMode="auto">
          <a:xfrm>
            <a:off x="2703513" y="2371725"/>
            <a:ext cx="3736975" cy="1016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egoe UI" charset="0"/>
                <a:ea typeface="微软雅黑" charset="0"/>
              </a:defRPr>
            </a:lvl1pPr>
            <a:lvl2pPr marL="742950" indent="-285750">
              <a:defRPr>
                <a:solidFill>
                  <a:schemeClr val="tx1"/>
                </a:solidFill>
                <a:latin typeface="Segoe UI" charset="0"/>
                <a:ea typeface="微软雅黑" charset="0"/>
              </a:defRPr>
            </a:lvl2pPr>
            <a:lvl3pPr marL="1143000" indent="-228600">
              <a:defRPr>
                <a:solidFill>
                  <a:schemeClr val="tx1"/>
                </a:solidFill>
                <a:latin typeface="Segoe UI" charset="0"/>
                <a:ea typeface="微软雅黑" charset="0"/>
              </a:defRPr>
            </a:lvl3pPr>
            <a:lvl4pPr marL="1600200" indent="-228600">
              <a:defRPr>
                <a:solidFill>
                  <a:schemeClr val="tx1"/>
                </a:solidFill>
                <a:latin typeface="Segoe UI" charset="0"/>
                <a:ea typeface="微软雅黑" charset="0"/>
              </a:defRPr>
            </a:lvl4pPr>
            <a:lvl5pPr marL="2057400" indent="-228600">
              <a:defRPr>
                <a:solidFill>
                  <a:schemeClr val="tx1"/>
                </a:solidFill>
                <a:latin typeface="Segoe UI" charset="0"/>
                <a:ea typeface="微软雅黑" charset="0"/>
              </a:defRPr>
            </a:lvl5pPr>
            <a:lvl6pPr marL="2514600" indent="-228600" fontAlgn="base">
              <a:spcBef>
                <a:spcPct val="0"/>
              </a:spcBef>
              <a:spcAft>
                <a:spcPct val="0"/>
              </a:spcAft>
              <a:defRPr>
                <a:solidFill>
                  <a:schemeClr val="tx1"/>
                </a:solidFill>
                <a:latin typeface="Segoe UI" charset="0"/>
                <a:ea typeface="微软雅黑" charset="0"/>
              </a:defRPr>
            </a:lvl6pPr>
            <a:lvl7pPr marL="2971800" indent="-228600" fontAlgn="base">
              <a:spcBef>
                <a:spcPct val="0"/>
              </a:spcBef>
              <a:spcAft>
                <a:spcPct val="0"/>
              </a:spcAft>
              <a:defRPr>
                <a:solidFill>
                  <a:schemeClr val="tx1"/>
                </a:solidFill>
                <a:latin typeface="Segoe UI" charset="0"/>
                <a:ea typeface="微软雅黑" charset="0"/>
              </a:defRPr>
            </a:lvl7pPr>
            <a:lvl8pPr marL="3429000" indent="-228600" fontAlgn="base">
              <a:spcBef>
                <a:spcPct val="0"/>
              </a:spcBef>
              <a:spcAft>
                <a:spcPct val="0"/>
              </a:spcAft>
              <a:defRPr>
                <a:solidFill>
                  <a:schemeClr val="tx1"/>
                </a:solidFill>
                <a:latin typeface="Segoe UI" charset="0"/>
                <a:ea typeface="微软雅黑" charset="0"/>
              </a:defRPr>
            </a:lvl8pPr>
            <a:lvl9pPr marL="3886200" indent="-228600" fontAlgn="base">
              <a:spcBef>
                <a:spcPct val="0"/>
              </a:spcBef>
              <a:spcAft>
                <a:spcPct val="0"/>
              </a:spcAft>
              <a:defRPr>
                <a:solidFill>
                  <a:schemeClr val="tx1"/>
                </a:solidFill>
                <a:latin typeface="Segoe UI" charset="0"/>
                <a:ea typeface="微软雅黑" charset="0"/>
              </a:defRPr>
            </a:lvl9pPr>
          </a:lstStyle>
          <a:p>
            <a:pPr algn="ctr" eaLnBrk="1" hangingPunct="1">
              <a:defRPr/>
            </a:pPr>
            <a:r>
              <a:rPr lang="en-US" altLang="zh-CN" sz="6000" b="1" dirty="0" smtClean="0">
                <a:solidFill>
                  <a:schemeClr val="bg1"/>
                </a:solidFill>
                <a:latin typeface="微软雅黑" charset="0"/>
              </a:rPr>
              <a:t>THANKS</a:t>
            </a:r>
            <a:endParaRPr lang="zh-CN" altLang="en-US" sz="6000" b="1" dirty="0" smtClean="0">
              <a:solidFill>
                <a:schemeClr val="bg1"/>
              </a:solidFill>
              <a:latin typeface="微软雅黑" charset="0"/>
            </a:endParaRPr>
          </a:p>
        </p:txBody>
      </p:sp>
      <p:sp>
        <p:nvSpPr>
          <p:cNvPr id="35" name="文本框 34"/>
          <p:cNvSpPr txBox="1"/>
          <p:nvPr/>
        </p:nvSpPr>
        <p:spPr>
          <a:xfrm>
            <a:off x="3581400" y="5340350"/>
            <a:ext cx="2087563" cy="369888"/>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Segoe UI" charset="0"/>
                <a:ea typeface="微软雅黑" charset="0"/>
              </a:defRPr>
            </a:lvl1pPr>
            <a:lvl2pPr marL="742950" indent="-285750">
              <a:defRPr>
                <a:solidFill>
                  <a:schemeClr val="tx1"/>
                </a:solidFill>
                <a:latin typeface="Segoe UI" charset="0"/>
                <a:ea typeface="微软雅黑" charset="0"/>
              </a:defRPr>
            </a:lvl2pPr>
            <a:lvl3pPr marL="1143000" indent="-228600">
              <a:defRPr>
                <a:solidFill>
                  <a:schemeClr val="tx1"/>
                </a:solidFill>
                <a:latin typeface="Segoe UI" charset="0"/>
                <a:ea typeface="微软雅黑" charset="0"/>
              </a:defRPr>
            </a:lvl3pPr>
            <a:lvl4pPr marL="1600200" indent="-228600">
              <a:defRPr>
                <a:solidFill>
                  <a:schemeClr val="tx1"/>
                </a:solidFill>
                <a:latin typeface="Segoe UI" charset="0"/>
                <a:ea typeface="微软雅黑" charset="0"/>
              </a:defRPr>
            </a:lvl4pPr>
            <a:lvl5pPr marL="2057400" indent="-228600">
              <a:defRPr>
                <a:solidFill>
                  <a:schemeClr val="tx1"/>
                </a:solidFill>
                <a:latin typeface="Segoe UI" charset="0"/>
                <a:ea typeface="微软雅黑" charset="0"/>
              </a:defRPr>
            </a:lvl5pPr>
            <a:lvl6pPr marL="2514600" indent="-228600" fontAlgn="base">
              <a:spcBef>
                <a:spcPct val="0"/>
              </a:spcBef>
              <a:spcAft>
                <a:spcPct val="0"/>
              </a:spcAft>
              <a:defRPr>
                <a:solidFill>
                  <a:schemeClr val="tx1"/>
                </a:solidFill>
                <a:latin typeface="Segoe UI" charset="0"/>
                <a:ea typeface="微软雅黑" charset="0"/>
              </a:defRPr>
            </a:lvl6pPr>
            <a:lvl7pPr marL="2971800" indent="-228600" fontAlgn="base">
              <a:spcBef>
                <a:spcPct val="0"/>
              </a:spcBef>
              <a:spcAft>
                <a:spcPct val="0"/>
              </a:spcAft>
              <a:defRPr>
                <a:solidFill>
                  <a:schemeClr val="tx1"/>
                </a:solidFill>
                <a:latin typeface="Segoe UI" charset="0"/>
                <a:ea typeface="微软雅黑" charset="0"/>
              </a:defRPr>
            </a:lvl7pPr>
            <a:lvl8pPr marL="3429000" indent="-228600" fontAlgn="base">
              <a:spcBef>
                <a:spcPct val="0"/>
              </a:spcBef>
              <a:spcAft>
                <a:spcPct val="0"/>
              </a:spcAft>
              <a:defRPr>
                <a:solidFill>
                  <a:schemeClr val="tx1"/>
                </a:solidFill>
                <a:latin typeface="Segoe UI" charset="0"/>
                <a:ea typeface="微软雅黑" charset="0"/>
              </a:defRPr>
            </a:lvl8pPr>
            <a:lvl9pPr marL="3886200" indent="-228600" fontAlgn="base">
              <a:spcBef>
                <a:spcPct val="0"/>
              </a:spcBef>
              <a:spcAft>
                <a:spcPct val="0"/>
              </a:spcAft>
              <a:defRPr>
                <a:solidFill>
                  <a:schemeClr val="tx1"/>
                </a:solidFill>
                <a:latin typeface="Segoe UI" charset="0"/>
                <a:ea typeface="微软雅黑" charset="0"/>
              </a:defRPr>
            </a:lvl9pPr>
          </a:lstStyle>
          <a:p>
            <a:pPr algn="ctr" eaLnBrk="1" hangingPunct="1">
              <a:defRPr/>
            </a:pPr>
            <a:endParaRPr lang="zh-CN" altLang="en-US" sz="1600" b="1" dirty="0" smtClean="0">
              <a:solidFill>
                <a:schemeClr val="bg1"/>
              </a:solidFill>
            </a:endParaRPr>
          </a:p>
        </p:txBody>
      </p:sp>
      <p:sp>
        <p:nvSpPr>
          <p:cNvPr id="36" name="文本框 35"/>
          <p:cNvSpPr txBox="1"/>
          <p:nvPr/>
        </p:nvSpPr>
        <p:spPr>
          <a:xfrm>
            <a:off x="3494088" y="5838825"/>
            <a:ext cx="2262187" cy="36830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Bef>
                <a:spcPts val="0"/>
              </a:spcBef>
              <a:spcAft>
                <a:spcPts val="0"/>
              </a:spcAft>
              <a:defRPr/>
            </a:pPr>
            <a:endParaRPr lang="zh-CN" altLang="en-US" sz="1600" b="1" dirty="0">
              <a:solidFill>
                <a:schemeClr val="bg1"/>
              </a:solidFill>
            </a:endParaRPr>
          </a:p>
        </p:txBody>
      </p:sp>
      <p:cxnSp>
        <p:nvCxnSpPr>
          <p:cNvPr id="38" name="直接连接符 37"/>
          <p:cNvCxnSpPr/>
          <p:nvPr/>
        </p:nvCxnSpPr>
        <p:spPr>
          <a:xfrm>
            <a:off x="3328988" y="3381375"/>
            <a:ext cx="24272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6702425"/>
            <a:ext cx="9144000" cy="1555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ransition spd="slow">
    <p:split orient="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572689"/>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mTCP</a:t>
            </a:r>
            <a:r>
              <a:rPr kumimoji="1" lang="en-US" altLang="zh-CN" sz="2400" b="1" dirty="0">
                <a:solidFill>
                  <a:schemeClr val="bg1"/>
                </a:solidFill>
                <a:latin typeface="微软雅黑" charset="-122"/>
                <a:ea typeface="微软雅黑" charset="-122"/>
              </a:rPr>
              <a:t>: A Highly Scalable User-level TCP Stack for Multicore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223" name="내용 개체 틀 2"/>
          <p:cNvSpPr txBox="1">
            <a:spLocks/>
          </p:cNvSpPr>
          <p:nvPr/>
        </p:nvSpPr>
        <p:spPr>
          <a:xfrm>
            <a:off x="143515" y="1417891"/>
            <a:ext cx="8229600" cy="5189437"/>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Clr>
                <a:schemeClr val="accent5"/>
              </a:buClr>
              <a:buFont typeface="Arial" pitchFamily="34" charset="0"/>
              <a:buChar char="•"/>
              <a:defRPr sz="2400" kern="1200">
                <a:solidFill>
                  <a:schemeClr val="tx1"/>
                </a:solidFill>
                <a:latin typeface="Calibri" panose="020F0502020204030204" pitchFamily="34" charset="0"/>
                <a:ea typeface="+mn-ea"/>
                <a:cs typeface="Times New Roman" pitchFamily="18" charset="0"/>
              </a:defRPr>
            </a:lvl1pPr>
            <a:lvl2pPr marL="742950" marR="0" indent="-285750" algn="l" defTabSz="914400" rtl="0" eaLnBrk="1" fontAlgn="auto" latinLnBrk="1" hangingPunct="1">
              <a:lnSpc>
                <a:spcPct val="100000"/>
              </a:lnSpc>
              <a:spcBef>
                <a:spcPct val="20000"/>
              </a:spcBef>
              <a:spcAft>
                <a:spcPts val="0"/>
              </a:spcAft>
              <a:buClr>
                <a:schemeClr val="accent6"/>
              </a:buClr>
              <a:buSzTx/>
              <a:buFont typeface="Arial" pitchFamily="34" charset="0"/>
              <a:buChar char="–"/>
              <a:tabLst/>
              <a:defRPr sz="2000" kern="1200">
                <a:solidFill>
                  <a:schemeClr val="tx1"/>
                </a:solidFill>
                <a:latin typeface="Calibri" panose="020F0502020204030204" pitchFamily="34" charset="0"/>
                <a:ea typeface="+mn-ea"/>
                <a:cs typeface="Arial" panose="020B0604020202020204" pitchFamily="34" charset="0"/>
              </a:defRPr>
            </a:lvl2pPr>
            <a:lvl3pPr marL="1143000" indent="-228600" algn="l" defTabSz="914400" rtl="0" eaLnBrk="1" latinLnBrk="1" hangingPunct="1">
              <a:spcBef>
                <a:spcPct val="20000"/>
              </a:spcBef>
              <a:buClr>
                <a:schemeClr val="accent3"/>
              </a:buClr>
              <a:buFont typeface="Arial" pitchFamily="34" charset="0"/>
              <a:buChar char="•"/>
              <a:defRPr sz="1800" kern="1200">
                <a:solidFill>
                  <a:schemeClr val="tx1"/>
                </a:solidFill>
                <a:latin typeface="Calibri" panose="020F0502020204030204" pitchFamily="34" charset="0"/>
                <a:ea typeface="+mn-ea"/>
                <a:cs typeface="Times New Roman" pitchFamily="18" charset="0"/>
              </a:defRPr>
            </a:lvl3pPr>
            <a:lvl4pPr marL="1600200" indent="-228600" algn="l" defTabSz="914400" rtl="0" eaLnBrk="1" latinLnBrk="1" hangingPunct="1">
              <a:spcBef>
                <a:spcPct val="20000"/>
              </a:spcBef>
              <a:buClr>
                <a:srgbClr val="FFCC00"/>
              </a:buClr>
              <a:buFont typeface="Arial" pitchFamily="34" charset="0"/>
              <a:buChar char="–"/>
              <a:defRPr sz="1600" kern="1200">
                <a:solidFill>
                  <a:schemeClr val="tx1"/>
                </a:solidFill>
                <a:latin typeface="Calibri" panose="020F0502020204030204" pitchFamily="34" charset="0"/>
                <a:ea typeface="+mn-ea"/>
                <a:cs typeface="Times New Roman" pitchFamily="18" charset="0"/>
              </a:defRPr>
            </a:lvl4pPr>
            <a:lvl5pPr marL="2057400" indent="-228600" algn="l" defTabSz="914400" rtl="0" eaLnBrk="1" latinLnBrk="1" hangingPunct="1">
              <a:spcBef>
                <a:spcPct val="20000"/>
              </a:spcBef>
              <a:buFont typeface="Arial" pitchFamily="34" charset="0"/>
              <a:buChar char="»"/>
              <a:defRPr sz="1600" kern="1200">
                <a:solidFill>
                  <a:schemeClr val="tx1"/>
                </a:solidFill>
                <a:latin typeface="Calibri" panose="020F0502020204030204" pitchFamily="34" charset="0"/>
                <a:ea typeface="+mn-ea"/>
                <a:cs typeface="Times New Roman" pitchFamily="18"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2800" dirty="0" smtClean="0"/>
              <a:t>1. Shared resources</a:t>
            </a:r>
          </a:p>
          <a:p>
            <a:pPr lvl="1"/>
            <a:r>
              <a:rPr lang="en-US" altLang="ko-KR" sz="2400" dirty="0" smtClean="0"/>
              <a:t>Shared listening queue</a:t>
            </a:r>
          </a:p>
          <a:p>
            <a:pPr lvl="1"/>
            <a:r>
              <a:rPr lang="en-US" altLang="ko-KR" sz="2400" dirty="0"/>
              <a:t>Shared file descriptor </a:t>
            </a:r>
            <a:r>
              <a:rPr lang="en-US" altLang="ko-KR" sz="2400" dirty="0" smtClean="0"/>
              <a:t>space</a:t>
            </a:r>
          </a:p>
          <a:p>
            <a:pPr lvl="1"/>
            <a:endParaRPr lang="en-US" altLang="ko-KR" dirty="0"/>
          </a:p>
        </p:txBody>
      </p:sp>
      <p:sp>
        <p:nvSpPr>
          <p:cNvPr id="225" name="오른쪽 대괄호 29"/>
          <p:cNvSpPr/>
          <p:nvPr/>
        </p:nvSpPr>
        <p:spPr>
          <a:xfrm rot="5400000">
            <a:off x="265146" y="4939140"/>
            <a:ext cx="748641"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6" name="오른쪽 대괄호 33"/>
          <p:cNvSpPr/>
          <p:nvPr/>
        </p:nvSpPr>
        <p:spPr>
          <a:xfrm rot="5400000">
            <a:off x="3633047" y="4939141"/>
            <a:ext cx="748640"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b="1"/>
          </a:p>
        </p:txBody>
      </p:sp>
      <p:sp>
        <p:nvSpPr>
          <p:cNvPr id="227" name="TextBox 31"/>
          <p:cNvSpPr txBox="1"/>
          <p:nvPr/>
        </p:nvSpPr>
        <p:spPr>
          <a:xfrm>
            <a:off x="6289040" y="4356337"/>
            <a:ext cx="2594408" cy="400110"/>
          </a:xfrm>
          <a:prstGeom prst="rect">
            <a:avLst/>
          </a:prstGeom>
          <a:noFill/>
        </p:spPr>
        <p:txBody>
          <a:bodyPr wrap="square" rtlCol="0">
            <a:spAutoFit/>
          </a:bodyPr>
          <a:lstStyle/>
          <a:p>
            <a:r>
              <a:rPr lang="en-US" sz="2000" b="1" dirty="0" smtClean="0">
                <a:latin typeface="Calibri" panose="020F0502020204030204" pitchFamily="34" charset="0"/>
              </a:rPr>
              <a:t>Per-core packet queue</a:t>
            </a:r>
            <a:endParaRPr lang="en-US" sz="2000" b="1" dirty="0">
              <a:latin typeface="Calibri" panose="020F0502020204030204" pitchFamily="34" charset="0"/>
            </a:endParaRPr>
          </a:p>
        </p:txBody>
      </p:sp>
      <p:sp>
        <p:nvSpPr>
          <p:cNvPr id="228" name="오른쪽 대괄호 33"/>
          <p:cNvSpPr/>
          <p:nvPr/>
        </p:nvSpPr>
        <p:spPr>
          <a:xfrm rot="5400000">
            <a:off x="5316997" y="4937050"/>
            <a:ext cx="748640"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9" name="오른쪽 대괄호 29"/>
          <p:cNvSpPr/>
          <p:nvPr/>
        </p:nvSpPr>
        <p:spPr>
          <a:xfrm rot="5400000">
            <a:off x="1949097" y="4936589"/>
            <a:ext cx="748640"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pic>
        <p:nvPicPr>
          <p:cNvPr id="230" name="Picture 64"/>
          <p:cNvPicPr>
            <a:picLocks noChangeAspect="1"/>
          </p:cNvPicPr>
          <p:nvPr/>
        </p:nvPicPr>
        <p:blipFill>
          <a:blip r:embed="rId3">
            <a:clrChange>
              <a:clrFrom>
                <a:srgbClr val="FFFFFF"/>
              </a:clrFrom>
              <a:clrTo>
                <a:srgbClr val="FFFFFF">
                  <a:alpha val="0"/>
                </a:srgbClr>
              </a:clrTo>
            </a:clrChange>
          </a:blip>
          <a:stretch>
            <a:fillRect/>
          </a:stretch>
        </p:blipFill>
        <p:spPr>
          <a:xfrm>
            <a:off x="6643229" y="4755857"/>
            <a:ext cx="1461061" cy="1461061"/>
          </a:xfrm>
          <a:prstGeom prst="rect">
            <a:avLst/>
          </a:prstGeom>
        </p:spPr>
      </p:pic>
      <p:sp>
        <p:nvSpPr>
          <p:cNvPr id="231" name="TextBox 74"/>
          <p:cNvSpPr txBox="1"/>
          <p:nvPr/>
        </p:nvSpPr>
        <p:spPr>
          <a:xfrm>
            <a:off x="1709114" y="5990341"/>
            <a:ext cx="3029922" cy="400110"/>
          </a:xfrm>
          <a:prstGeom prst="rect">
            <a:avLst/>
          </a:prstGeom>
          <a:noFill/>
        </p:spPr>
        <p:txBody>
          <a:bodyPr wrap="square" rtlCol="0">
            <a:spAutoFit/>
          </a:bodyPr>
          <a:lstStyle/>
          <a:p>
            <a:r>
              <a:rPr lang="en-US" altLang="ko-KR" sz="2000" dirty="0">
                <a:latin typeface="Calibri" panose="020F0502020204030204" pitchFamily="34" charset="0"/>
              </a:rPr>
              <a:t>Receive-Side Scaling (H/W)</a:t>
            </a:r>
          </a:p>
        </p:txBody>
      </p:sp>
      <p:cxnSp>
        <p:nvCxnSpPr>
          <p:cNvPr id="232" name="직선 화살표 연결선 41"/>
          <p:cNvCxnSpPr>
            <a:stCxn id="259" idx="3"/>
          </p:cNvCxnSpPr>
          <p:nvPr/>
        </p:nvCxnSpPr>
        <p:spPr>
          <a:xfrm rot="16200000" flipH="1">
            <a:off x="1696529" y="4462795"/>
            <a:ext cx="459106" cy="2595986"/>
          </a:xfrm>
          <a:prstGeom prst="bentConnector3">
            <a:avLst>
              <a:gd name="adj1" fmla="val 50000"/>
            </a:avLst>
          </a:prstGeom>
          <a:ln w="28575" cmpd="sng">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33" name="직선 화살표 연결선 41"/>
          <p:cNvCxnSpPr>
            <a:stCxn id="255" idx="3"/>
          </p:cNvCxnSpPr>
          <p:nvPr/>
        </p:nvCxnSpPr>
        <p:spPr>
          <a:xfrm rot="5400000">
            <a:off x="3380479" y="5374831"/>
            <a:ext cx="459106" cy="771914"/>
          </a:xfrm>
          <a:prstGeom prst="bentConnector3">
            <a:avLst>
              <a:gd name="adj1" fmla="val 50000"/>
            </a:avLst>
          </a:prstGeom>
          <a:ln w="28575" cmpd="sng">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grpSp>
        <p:nvGrpSpPr>
          <p:cNvPr id="234" name="Group 165"/>
          <p:cNvGrpSpPr/>
          <p:nvPr/>
        </p:nvGrpSpPr>
        <p:grpSpPr>
          <a:xfrm>
            <a:off x="470124" y="4934141"/>
            <a:ext cx="5367779" cy="597094"/>
            <a:chOff x="783809" y="4636133"/>
            <a:chExt cx="5367779" cy="597094"/>
          </a:xfrm>
        </p:grpSpPr>
        <p:sp>
          <p:nvSpPr>
            <p:cNvPr id="235" name="직사각형 30"/>
            <p:cNvSpPr/>
            <p:nvPr/>
          </p:nvSpPr>
          <p:spPr>
            <a:xfrm rot="5400000">
              <a:off x="803766" y="4937254"/>
              <a:ext cx="276016" cy="31592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36" name="직사각형 31"/>
            <p:cNvSpPr/>
            <p:nvPr/>
          </p:nvSpPr>
          <p:spPr>
            <a:xfrm rot="5400000">
              <a:off x="803766" y="4618728"/>
              <a:ext cx="276016" cy="31592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37" name="직사각형 34"/>
            <p:cNvSpPr/>
            <p:nvPr/>
          </p:nvSpPr>
          <p:spPr>
            <a:xfrm rot="5400000">
              <a:off x="4171666" y="4937254"/>
              <a:ext cx="276016" cy="31592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dirty="0" smtClean="0"/>
            </a:p>
          </p:txBody>
        </p:sp>
        <p:sp>
          <p:nvSpPr>
            <p:cNvPr id="238" name="직사각형 35"/>
            <p:cNvSpPr/>
            <p:nvPr/>
          </p:nvSpPr>
          <p:spPr>
            <a:xfrm rot="5400000">
              <a:off x="4171666" y="4618728"/>
              <a:ext cx="276016" cy="315929"/>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dirty="0" smtClean="0"/>
            </a:p>
          </p:txBody>
        </p:sp>
        <p:sp>
          <p:nvSpPr>
            <p:cNvPr id="239" name="직사각형 34"/>
            <p:cNvSpPr/>
            <p:nvPr/>
          </p:nvSpPr>
          <p:spPr>
            <a:xfrm rot="5400000">
              <a:off x="5855616" y="4935163"/>
              <a:ext cx="276016" cy="31592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40" name="직사각형 35"/>
            <p:cNvSpPr/>
            <p:nvPr/>
          </p:nvSpPr>
          <p:spPr>
            <a:xfrm rot="5400000">
              <a:off x="5855616" y="4616637"/>
              <a:ext cx="276016" cy="31592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41" name="직사각형 30"/>
            <p:cNvSpPr/>
            <p:nvPr/>
          </p:nvSpPr>
          <p:spPr>
            <a:xfrm rot="5400000">
              <a:off x="2487716" y="4934702"/>
              <a:ext cx="276016" cy="31592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42" name="직사각형 31"/>
            <p:cNvSpPr/>
            <p:nvPr/>
          </p:nvSpPr>
          <p:spPr>
            <a:xfrm rot="5400000">
              <a:off x="2487716" y="4616176"/>
              <a:ext cx="276016" cy="31592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grpSp>
      <p:cxnSp>
        <p:nvCxnSpPr>
          <p:cNvPr id="243" name="직선 화살표 연결선 41"/>
          <p:cNvCxnSpPr/>
          <p:nvPr/>
        </p:nvCxnSpPr>
        <p:spPr>
          <a:xfrm rot="16200000" flipH="1" flipV="1">
            <a:off x="4249099" y="4548123"/>
            <a:ext cx="417194" cy="2467242"/>
          </a:xfrm>
          <a:prstGeom prst="bentConnector3">
            <a:avLst>
              <a:gd name="adj1" fmla="val 50183"/>
            </a:avLst>
          </a:prstGeom>
          <a:ln w="28575" cmpd="sng">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44" name="직선 화살표 연결선 41"/>
          <p:cNvCxnSpPr/>
          <p:nvPr/>
        </p:nvCxnSpPr>
        <p:spPr>
          <a:xfrm rot="16200000" flipH="1">
            <a:off x="2564918" y="5331184"/>
            <a:ext cx="417655" cy="900658"/>
          </a:xfrm>
          <a:prstGeom prst="bentConnector3">
            <a:avLst>
              <a:gd name="adj1" fmla="val 50128"/>
            </a:avLst>
          </a:prstGeom>
          <a:ln w="28575" cmpd="sng">
            <a:solidFill>
              <a:srgbClr val="C0000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245" name="직사각형 4"/>
          <p:cNvSpPr/>
          <p:nvPr/>
        </p:nvSpPr>
        <p:spPr>
          <a:xfrm flipV="1">
            <a:off x="130768" y="466631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246" name="TextBox 109"/>
          <p:cNvSpPr txBox="1"/>
          <p:nvPr/>
        </p:nvSpPr>
        <p:spPr>
          <a:xfrm>
            <a:off x="852098" y="4783905"/>
            <a:ext cx="900752" cy="369332"/>
          </a:xfrm>
          <a:prstGeom prst="rect">
            <a:avLst/>
          </a:prstGeom>
          <a:noFill/>
        </p:spPr>
        <p:txBody>
          <a:bodyPr wrap="square" rtlCol="0">
            <a:spAutoFit/>
          </a:bodyPr>
          <a:lstStyle/>
          <a:p>
            <a:r>
              <a:rPr lang="en-US" dirty="0" smtClean="0">
                <a:latin typeface="Calibri" panose="020F0502020204030204" pitchFamily="34" charset="0"/>
              </a:rPr>
              <a:t>Core 0</a:t>
            </a:r>
            <a:endParaRPr lang="en-US" dirty="0">
              <a:latin typeface="Calibri" panose="020F0502020204030204" pitchFamily="34" charset="0"/>
            </a:endParaRPr>
          </a:p>
        </p:txBody>
      </p:sp>
      <p:sp>
        <p:nvSpPr>
          <p:cNvPr id="247" name="직사각형 4"/>
          <p:cNvSpPr/>
          <p:nvPr/>
        </p:nvSpPr>
        <p:spPr>
          <a:xfrm flipV="1">
            <a:off x="1847943" y="465898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248" name="TextBox 113"/>
          <p:cNvSpPr txBox="1"/>
          <p:nvPr/>
        </p:nvSpPr>
        <p:spPr>
          <a:xfrm>
            <a:off x="2525731" y="4776575"/>
            <a:ext cx="900752" cy="369332"/>
          </a:xfrm>
          <a:prstGeom prst="rect">
            <a:avLst/>
          </a:prstGeom>
          <a:noFill/>
        </p:spPr>
        <p:txBody>
          <a:bodyPr wrap="square" rtlCol="0">
            <a:spAutoFit/>
          </a:bodyPr>
          <a:lstStyle/>
          <a:p>
            <a:r>
              <a:rPr lang="en-US" dirty="0" smtClean="0">
                <a:latin typeface="Calibri" panose="020F0502020204030204" pitchFamily="34" charset="0"/>
              </a:rPr>
              <a:t>Core 1</a:t>
            </a:r>
            <a:endParaRPr lang="en-US" dirty="0">
              <a:latin typeface="Calibri" panose="020F0502020204030204" pitchFamily="34" charset="0"/>
            </a:endParaRPr>
          </a:p>
        </p:txBody>
      </p:sp>
      <p:sp>
        <p:nvSpPr>
          <p:cNvPr id="249" name="직사각형 4"/>
          <p:cNvSpPr/>
          <p:nvPr/>
        </p:nvSpPr>
        <p:spPr>
          <a:xfrm flipV="1">
            <a:off x="5254127" y="466631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250" name="TextBox 115"/>
          <p:cNvSpPr txBox="1"/>
          <p:nvPr/>
        </p:nvSpPr>
        <p:spPr>
          <a:xfrm>
            <a:off x="5902887" y="4783905"/>
            <a:ext cx="900752" cy="369332"/>
          </a:xfrm>
          <a:prstGeom prst="rect">
            <a:avLst/>
          </a:prstGeom>
          <a:noFill/>
        </p:spPr>
        <p:txBody>
          <a:bodyPr wrap="square" rtlCol="0">
            <a:spAutoFit/>
          </a:bodyPr>
          <a:lstStyle/>
          <a:p>
            <a:r>
              <a:rPr lang="en-US" dirty="0" smtClean="0">
                <a:latin typeface="Calibri" panose="020F0502020204030204" pitchFamily="34" charset="0"/>
              </a:rPr>
              <a:t>Core 3</a:t>
            </a:r>
            <a:endParaRPr lang="en-US" dirty="0">
              <a:latin typeface="Calibri" panose="020F0502020204030204" pitchFamily="34" charset="0"/>
            </a:endParaRPr>
          </a:p>
        </p:txBody>
      </p:sp>
      <p:sp>
        <p:nvSpPr>
          <p:cNvPr id="251" name="직사각형 4"/>
          <p:cNvSpPr/>
          <p:nvPr/>
        </p:nvSpPr>
        <p:spPr>
          <a:xfrm flipV="1">
            <a:off x="3592049" y="465898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252" name="TextBox 117"/>
          <p:cNvSpPr txBox="1"/>
          <p:nvPr/>
        </p:nvSpPr>
        <p:spPr>
          <a:xfrm>
            <a:off x="4240809" y="4776575"/>
            <a:ext cx="900752" cy="369332"/>
          </a:xfrm>
          <a:prstGeom prst="rect">
            <a:avLst/>
          </a:prstGeom>
          <a:noFill/>
        </p:spPr>
        <p:txBody>
          <a:bodyPr wrap="square" rtlCol="0">
            <a:spAutoFit/>
          </a:bodyPr>
          <a:lstStyle/>
          <a:p>
            <a:r>
              <a:rPr lang="en-US" dirty="0" smtClean="0">
                <a:latin typeface="Calibri" panose="020F0502020204030204" pitchFamily="34" charset="0"/>
              </a:rPr>
              <a:t>Core 2</a:t>
            </a:r>
            <a:endParaRPr lang="en-US" dirty="0">
              <a:latin typeface="Calibri" panose="020F0502020204030204" pitchFamily="34" charset="0"/>
            </a:endParaRPr>
          </a:p>
        </p:txBody>
      </p:sp>
      <p:sp>
        <p:nvSpPr>
          <p:cNvPr id="253" name="직사각형 71"/>
          <p:cNvSpPr/>
          <p:nvPr/>
        </p:nvSpPr>
        <p:spPr>
          <a:xfrm>
            <a:off x="2270601" y="3332270"/>
            <a:ext cx="1970208" cy="373608"/>
          </a:xfrm>
          <a:prstGeom prst="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2000" dirty="0" smtClean="0">
                <a:solidFill>
                  <a:schemeClr val="tx1"/>
                </a:solidFill>
                <a:latin typeface="Calibri" panose="020F0502020204030204" pitchFamily="34" charset="0"/>
                <a:cs typeface="Arial" panose="020B0604020202020204" pitchFamily="34" charset="0"/>
              </a:rPr>
              <a:t>  Listening queue</a:t>
            </a:r>
            <a:endParaRPr lang="ko-KR" altLang="en-US" sz="2000" dirty="0">
              <a:solidFill>
                <a:schemeClr val="tx1"/>
              </a:solidFill>
              <a:latin typeface="Calibri" panose="020F0502020204030204" pitchFamily="34" charset="0"/>
              <a:cs typeface="Arial" panose="020B0604020202020204" pitchFamily="34" charset="0"/>
            </a:endParaRPr>
          </a:p>
        </p:txBody>
      </p:sp>
      <p:sp>
        <p:nvSpPr>
          <p:cNvPr id="254" name="직사각형 75"/>
          <p:cNvSpPr/>
          <p:nvPr/>
        </p:nvSpPr>
        <p:spPr>
          <a:xfrm>
            <a:off x="2714773" y="3914939"/>
            <a:ext cx="1081864" cy="373608"/>
          </a:xfrm>
          <a:prstGeom prst="rect">
            <a:avLst/>
          </a:prstGeom>
          <a:solidFill>
            <a:schemeClr val="accent6"/>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dirty="0" smtClean="0">
                <a:solidFill>
                  <a:schemeClr val="tx1"/>
                </a:solidFill>
                <a:latin typeface="Calibri" panose="020F0502020204030204" pitchFamily="34" charset="0"/>
                <a:cs typeface="Arial" panose="020B0604020202020204" pitchFamily="34" charset="0"/>
              </a:rPr>
              <a:t>Lock</a:t>
            </a:r>
            <a:endParaRPr lang="ko-KR" altLang="en-US" sz="2000" dirty="0">
              <a:solidFill>
                <a:schemeClr val="tx1"/>
              </a:solidFill>
              <a:latin typeface="Calibri" panose="020F0502020204030204" pitchFamily="34" charset="0"/>
              <a:cs typeface="Arial" panose="020B0604020202020204" pitchFamily="34" charset="0"/>
            </a:endParaRPr>
          </a:p>
        </p:txBody>
      </p:sp>
      <p:cxnSp>
        <p:nvCxnSpPr>
          <p:cNvPr id="255" name="직선 화살표 연결선 81"/>
          <p:cNvCxnSpPr/>
          <p:nvPr/>
        </p:nvCxnSpPr>
        <p:spPr>
          <a:xfrm flipV="1">
            <a:off x="3255705" y="3705878"/>
            <a:ext cx="0" cy="209061"/>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6" name="직선 화살표 연결선 73"/>
          <p:cNvCxnSpPr/>
          <p:nvPr/>
        </p:nvCxnSpPr>
        <p:spPr>
          <a:xfrm flipV="1">
            <a:off x="595560" y="4288547"/>
            <a:ext cx="2660145" cy="37776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7" name="직선 화살표 연결선 73"/>
          <p:cNvCxnSpPr/>
          <p:nvPr/>
        </p:nvCxnSpPr>
        <p:spPr>
          <a:xfrm flipV="1">
            <a:off x="2312735" y="4288547"/>
            <a:ext cx="942970" cy="37043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8" name="직선 화살표 연결선 73"/>
          <p:cNvCxnSpPr/>
          <p:nvPr/>
        </p:nvCxnSpPr>
        <p:spPr>
          <a:xfrm flipH="1" flipV="1">
            <a:off x="3255705" y="4288547"/>
            <a:ext cx="801136" cy="37043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59" name="직선 화살표 연결선 73"/>
          <p:cNvCxnSpPr/>
          <p:nvPr/>
        </p:nvCxnSpPr>
        <p:spPr>
          <a:xfrm flipH="1" flipV="1">
            <a:off x="3255705" y="4288547"/>
            <a:ext cx="2463214" cy="37776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260" name="Group 160"/>
          <p:cNvGrpSpPr/>
          <p:nvPr/>
        </p:nvGrpSpPr>
        <p:grpSpPr>
          <a:xfrm>
            <a:off x="4521632" y="2672241"/>
            <a:ext cx="4253521" cy="1606740"/>
            <a:chOff x="4835317" y="2374233"/>
            <a:chExt cx="4253521" cy="1606740"/>
          </a:xfrm>
        </p:grpSpPr>
        <p:sp>
          <p:nvSpPr>
            <p:cNvPr id="261" name="Rectangle 140"/>
            <p:cNvSpPr/>
            <p:nvPr/>
          </p:nvSpPr>
          <p:spPr>
            <a:xfrm>
              <a:off x="4835317" y="2814198"/>
              <a:ext cx="4052651" cy="609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a:p>
          </p:txBody>
        </p:sp>
        <p:sp>
          <p:nvSpPr>
            <p:cNvPr id="262" name="직사각형 31"/>
            <p:cNvSpPr/>
            <p:nvPr/>
          </p:nvSpPr>
          <p:spPr>
            <a:xfrm rot="5400000">
              <a:off x="5072677" y="2961034"/>
              <a:ext cx="276016" cy="315929"/>
            </a:xfrm>
            <a:prstGeom prst="rect">
              <a:avLst/>
            </a:prstGeom>
            <a:solidFill>
              <a:schemeClr val="tx1">
                <a:lumMod val="50000"/>
                <a:lumOff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63" name="직사각형 31"/>
            <p:cNvSpPr/>
            <p:nvPr/>
          </p:nvSpPr>
          <p:spPr>
            <a:xfrm rot="5400000">
              <a:off x="5541006" y="2961034"/>
              <a:ext cx="276016" cy="315929"/>
            </a:xfrm>
            <a:prstGeom prst="rect">
              <a:avLst/>
            </a:prstGeom>
            <a:solidFill>
              <a:schemeClr val="tx1">
                <a:lumMod val="50000"/>
                <a:lumOff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64" name="직사각형 31"/>
            <p:cNvSpPr/>
            <p:nvPr/>
          </p:nvSpPr>
          <p:spPr>
            <a:xfrm rot="5400000">
              <a:off x="6024958" y="2961034"/>
              <a:ext cx="276016" cy="315929"/>
            </a:xfrm>
            <a:prstGeom prst="rect">
              <a:avLst/>
            </a:prstGeom>
            <a:solidFill>
              <a:schemeClr val="tx1">
                <a:lumMod val="50000"/>
                <a:lumOff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65" name="직사각형 31"/>
            <p:cNvSpPr/>
            <p:nvPr/>
          </p:nvSpPr>
          <p:spPr>
            <a:xfrm rot="5400000">
              <a:off x="6495996" y="2961034"/>
              <a:ext cx="276016" cy="315929"/>
            </a:xfrm>
            <a:prstGeom prst="rect">
              <a:avLst/>
            </a:prstGeom>
            <a:solidFill>
              <a:schemeClr val="tx1">
                <a:lumMod val="50000"/>
                <a:lumOff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66" name="직사각형 31"/>
            <p:cNvSpPr/>
            <p:nvPr/>
          </p:nvSpPr>
          <p:spPr>
            <a:xfrm rot="5400000">
              <a:off x="6967033" y="2961034"/>
              <a:ext cx="276016" cy="315929"/>
            </a:xfrm>
            <a:prstGeom prst="rect">
              <a:avLst/>
            </a:prstGeom>
            <a:solidFill>
              <a:schemeClr val="bg1">
                <a:lumMod val="95000"/>
              </a:schemeClr>
            </a:solidFill>
            <a:ln>
              <a:solidFill>
                <a:schemeClr val="tx1"/>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67" name="직사각형 31"/>
            <p:cNvSpPr/>
            <p:nvPr/>
          </p:nvSpPr>
          <p:spPr>
            <a:xfrm rot="5400000">
              <a:off x="7450354" y="2961034"/>
              <a:ext cx="276016" cy="315929"/>
            </a:xfrm>
            <a:prstGeom prst="rect">
              <a:avLst/>
            </a:prstGeom>
            <a:solidFill>
              <a:schemeClr val="tx1">
                <a:lumMod val="50000"/>
                <a:lumOff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68" name="직사각형 31"/>
            <p:cNvSpPr/>
            <p:nvPr/>
          </p:nvSpPr>
          <p:spPr>
            <a:xfrm rot="5400000">
              <a:off x="7919886" y="2961034"/>
              <a:ext cx="276016" cy="315929"/>
            </a:xfrm>
            <a:prstGeom prst="rect">
              <a:avLst/>
            </a:prstGeom>
            <a:solidFill>
              <a:schemeClr val="tx1">
                <a:lumMod val="50000"/>
                <a:lumOff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69" name="직사각형 31"/>
            <p:cNvSpPr/>
            <p:nvPr/>
          </p:nvSpPr>
          <p:spPr>
            <a:xfrm rot="5400000">
              <a:off x="8390923" y="2961034"/>
              <a:ext cx="276016" cy="315929"/>
            </a:xfrm>
            <a:prstGeom prst="rect">
              <a:avLst/>
            </a:prstGeom>
            <a:solidFill>
              <a:schemeClr val="bg1">
                <a:lumMod val="95000"/>
              </a:schemeClr>
            </a:solidFill>
            <a:ln>
              <a:solidFill>
                <a:schemeClr val="tx1"/>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270" name="TextBox 153"/>
            <p:cNvSpPr txBox="1"/>
            <p:nvPr/>
          </p:nvSpPr>
          <p:spPr>
            <a:xfrm>
              <a:off x="4919368" y="2374233"/>
              <a:ext cx="2343638" cy="400110"/>
            </a:xfrm>
            <a:prstGeom prst="rect">
              <a:avLst/>
            </a:prstGeom>
            <a:noFill/>
          </p:spPr>
          <p:txBody>
            <a:bodyPr wrap="square" rtlCol="0">
              <a:spAutoFit/>
            </a:bodyPr>
            <a:lstStyle/>
            <a:p>
              <a:r>
                <a:rPr lang="en-US" sz="2000" b="1" dirty="0" smtClean="0">
                  <a:latin typeface="Calibri" panose="020F0502020204030204" pitchFamily="34" charset="0"/>
                </a:rPr>
                <a:t>File descriptor space</a:t>
              </a:r>
              <a:endParaRPr lang="en-US" sz="2000" b="1" dirty="0">
                <a:latin typeface="Calibri" panose="020F0502020204030204" pitchFamily="34" charset="0"/>
              </a:endParaRPr>
            </a:p>
          </p:txBody>
        </p:sp>
        <p:cxnSp>
          <p:nvCxnSpPr>
            <p:cNvPr id="271" name="직선 화살표 연결선 73"/>
            <p:cNvCxnSpPr/>
            <p:nvPr/>
          </p:nvCxnSpPr>
          <p:spPr>
            <a:xfrm>
              <a:off x="4919368" y="3500819"/>
              <a:ext cx="2520997"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72" name="TextBox 157"/>
            <p:cNvSpPr txBox="1"/>
            <p:nvPr/>
          </p:nvSpPr>
          <p:spPr>
            <a:xfrm>
              <a:off x="5103058" y="3580863"/>
              <a:ext cx="3985780" cy="400110"/>
            </a:xfrm>
            <a:prstGeom prst="rect">
              <a:avLst/>
            </a:prstGeom>
            <a:noFill/>
          </p:spPr>
          <p:txBody>
            <a:bodyPr wrap="square" rtlCol="0">
              <a:spAutoFit/>
            </a:bodyPr>
            <a:lstStyle/>
            <a:p>
              <a:r>
                <a:rPr lang="en-US" altLang="ko-KR" sz="2000" dirty="0" smtClean="0">
                  <a:latin typeface="Calibri" panose="020F0502020204030204" pitchFamily="34" charset="0"/>
                </a:rPr>
                <a:t>Linear search for finding empty slot</a:t>
              </a:r>
              <a:endParaRPr lang="en-US" altLang="ko-KR" sz="2000" dirty="0">
                <a:latin typeface="Calibri" panose="020F0502020204030204" pitchFamily="34" charset="0"/>
              </a:endParaRPr>
            </a:p>
          </p:txBody>
        </p:sp>
      </p:grpSp>
    </p:spTree>
    <p:extLst>
      <p:ext uri="{BB962C8B-B14F-4D97-AF65-F5344CB8AC3E}">
        <p14:creationId xmlns:p14="http://schemas.microsoft.com/office/powerpoint/2010/main" val="18265983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repeatCount="4000" fill="hold"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wipe(down)">
                                      <p:cBhvr>
                                        <p:cTn id="7" dur="2000"/>
                                        <p:tgtEl>
                                          <p:spTgt spid="2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6"/>
                                        </p:tgtEl>
                                        <p:attrNameLst>
                                          <p:attrName>style.visibility</p:attrName>
                                        </p:attrNameLst>
                                      </p:cBhvr>
                                      <p:to>
                                        <p:strVal val="visible"/>
                                      </p:to>
                                    </p:set>
                                    <p:animEffect transition="in" filter="wipe(down)">
                                      <p:cBhvr>
                                        <p:cTn id="12" dur="500"/>
                                        <p:tgtEl>
                                          <p:spTgt spid="256"/>
                                        </p:tgtEl>
                                      </p:cBhvr>
                                    </p:animEffect>
                                  </p:childTnLst>
                                </p:cTn>
                              </p:par>
                              <p:par>
                                <p:cTn id="13" presetID="22" presetClass="entr" presetSubtype="4" fill="hold" nodeType="withEffect">
                                  <p:stCondLst>
                                    <p:cond delay="0"/>
                                  </p:stCondLst>
                                  <p:childTnLst>
                                    <p:set>
                                      <p:cBhvr>
                                        <p:cTn id="14" dur="1" fill="hold">
                                          <p:stCondLst>
                                            <p:cond delay="0"/>
                                          </p:stCondLst>
                                        </p:cTn>
                                        <p:tgtEl>
                                          <p:spTgt spid="257"/>
                                        </p:tgtEl>
                                        <p:attrNameLst>
                                          <p:attrName>style.visibility</p:attrName>
                                        </p:attrNameLst>
                                      </p:cBhvr>
                                      <p:to>
                                        <p:strVal val="visible"/>
                                      </p:to>
                                    </p:set>
                                    <p:animEffect transition="in" filter="wipe(down)">
                                      <p:cBhvr>
                                        <p:cTn id="15" dur="500"/>
                                        <p:tgtEl>
                                          <p:spTgt spid="257"/>
                                        </p:tgtEl>
                                      </p:cBhvr>
                                    </p:animEffect>
                                  </p:childTnLst>
                                </p:cTn>
                              </p:par>
                              <p:par>
                                <p:cTn id="16" presetID="22" presetClass="entr" presetSubtype="4" fill="hold" nodeType="withEffect">
                                  <p:stCondLst>
                                    <p:cond delay="0"/>
                                  </p:stCondLst>
                                  <p:childTnLst>
                                    <p:set>
                                      <p:cBhvr>
                                        <p:cTn id="17" dur="1" fill="hold">
                                          <p:stCondLst>
                                            <p:cond delay="0"/>
                                          </p:stCondLst>
                                        </p:cTn>
                                        <p:tgtEl>
                                          <p:spTgt spid="259"/>
                                        </p:tgtEl>
                                        <p:attrNameLst>
                                          <p:attrName>style.visibility</p:attrName>
                                        </p:attrNameLst>
                                      </p:cBhvr>
                                      <p:to>
                                        <p:strVal val="visible"/>
                                      </p:to>
                                    </p:set>
                                    <p:animEffect transition="in" filter="wipe(down)">
                                      <p:cBhvr>
                                        <p:cTn id="18" dur="500"/>
                                        <p:tgtEl>
                                          <p:spTgt spid="259"/>
                                        </p:tgtEl>
                                      </p:cBhvr>
                                    </p:animEffect>
                                  </p:childTnLst>
                                </p:cTn>
                              </p:par>
                              <p:par>
                                <p:cTn id="19" presetID="22" presetClass="entr" presetSubtype="4" fill="hold" nodeType="withEffect">
                                  <p:stCondLst>
                                    <p:cond delay="0"/>
                                  </p:stCondLst>
                                  <p:childTnLst>
                                    <p:set>
                                      <p:cBhvr>
                                        <p:cTn id="20" dur="1" fill="hold">
                                          <p:stCondLst>
                                            <p:cond delay="0"/>
                                          </p:stCondLst>
                                        </p:cTn>
                                        <p:tgtEl>
                                          <p:spTgt spid="258"/>
                                        </p:tgtEl>
                                        <p:attrNameLst>
                                          <p:attrName>style.visibility</p:attrName>
                                        </p:attrNameLst>
                                      </p:cBhvr>
                                      <p:to>
                                        <p:strVal val="visible"/>
                                      </p:to>
                                    </p:set>
                                    <p:animEffect transition="in" filter="wipe(down)">
                                      <p:cBhvr>
                                        <p:cTn id="21" dur="500"/>
                                        <p:tgtEl>
                                          <p:spTgt spid="258"/>
                                        </p:tgtEl>
                                      </p:cBhvr>
                                    </p:animEffect>
                                  </p:childTnLst>
                                </p:cTn>
                              </p:par>
                              <p:par>
                                <p:cTn id="22" presetID="32" presetClass="emph" presetSubtype="0" repeatCount="5000" fill="hold" grpId="0" nodeType="withEffect">
                                  <p:stCondLst>
                                    <p:cond delay="0"/>
                                  </p:stCondLst>
                                  <p:childTnLst>
                                    <p:animRot by="120000">
                                      <p:cBhvr>
                                        <p:cTn id="23" dur="100" fill="hold">
                                          <p:stCondLst>
                                            <p:cond delay="0"/>
                                          </p:stCondLst>
                                        </p:cTn>
                                        <p:tgtEl>
                                          <p:spTgt spid="254"/>
                                        </p:tgtEl>
                                        <p:attrNameLst>
                                          <p:attrName>r</p:attrName>
                                        </p:attrNameLst>
                                      </p:cBhvr>
                                    </p:animRot>
                                    <p:animRot by="-240000">
                                      <p:cBhvr>
                                        <p:cTn id="24" dur="200" fill="hold">
                                          <p:stCondLst>
                                            <p:cond delay="200"/>
                                          </p:stCondLst>
                                        </p:cTn>
                                        <p:tgtEl>
                                          <p:spTgt spid="254"/>
                                        </p:tgtEl>
                                        <p:attrNameLst>
                                          <p:attrName>r</p:attrName>
                                        </p:attrNameLst>
                                      </p:cBhvr>
                                    </p:animRot>
                                    <p:animRot by="240000">
                                      <p:cBhvr>
                                        <p:cTn id="25" dur="200" fill="hold">
                                          <p:stCondLst>
                                            <p:cond delay="400"/>
                                          </p:stCondLst>
                                        </p:cTn>
                                        <p:tgtEl>
                                          <p:spTgt spid="254"/>
                                        </p:tgtEl>
                                        <p:attrNameLst>
                                          <p:attrName>r</p:attrName>
                                        </p:attrNameLst>
                                      </p:cBhvr>
                                    </p:animRot>
                                    <p:animRot by="-240000">
                                      <p:cBhvr>
                                        <p:cTn id="26" dur="200" fill="hold">
                                          <p:stCondLst>
                                            <p:cond delay="600"/>
                                          </p:stCondLst>
                                        </p:cTn>
                                        <p:tgtEl>
                                          <p:spTgt spid="254"/>
                                        </p:tgtEl>
                                        <p:attrNameLst>
                                          <p:attrName>r</p:attrName>
                                        </p:attrNameLst>
                                      </p:cBhvr>
                                    </p:animRot>
                                    <p:animRot by="120000">
                                      <p:cBhvr>
                                        <p:cTn id="27" dur="200" fill="hold">
                                          <p:stCondLst>
                                            <p:cond delay="800"/>
                                          </p:stCondLst>
                                        </p:cTn>
                                        <p:tgtEl>
                                          <p:spTgt spid="254"/>
                                        </p:tgtEl>
                                        <p:attrNameLst>
                                          <p:attrName>r</p:attrName>
                                        </p:attrNameLst>
                                      </p:cBhvr>
                                    </p:animRo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9999"/>
                                          </p:stCondLst>
                                        </p:cTn>
                                        <p:tgtEl>
                                          <p:spTgt spid="2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572689"/>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mTCP</a:t>
            </a:r>
            <a:r>
              <a:rPr kumimoji="1" lang="en-US" altLang="zh-CN" sz="2400" b="1" dirty="0">
                <a:solidFill>
                  <a:schemeClr val="bg1"/>
                </a:solidFill>
                <a:latin typeface="微软雅黑" charset="-122"/>
                <a:ea typeface="微软雅黑" charset="-122"/>
              </a:rPr>
              <a:t>: A Highly Scalable User-level TCP Stack for Multicore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grpSp>
        <p:nvGrpSpPr>
          <p:cNvPr id="3" name="组 2"/>
          <p:cNvGrpSpPr/>
          <p:nvPr/>
        </p:nvGrpSpPr>
        <p:grpSpPr>
          <a:xfrm>
            <a:off x="82791" y="1450953"/>
            <a:ext cx="8969375" cy="4852101"/>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63" name="내용 개체 틀 2"/>
          <p:cNvSpPr txBox="1">
            <a:spLocks/>
          </p:cNvSpPr>
          <p:nvPr/>
        </p:nvSpPr>
        <p:spPr>
          <a:xfrm>
            <a:off x="82791" y="1417891"/>
            <a:ext cx="8229600" cy="5189437"/>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Clr>
                <a:schemeClr val="accent5"/>
              </a:buClr>
              <a:buFont typeface="Arial" pitchFamily="34" charset="0"/>
              <a:buChar char="•"/>
              <a:defRPr sz="2400" kern="1200">
                <a:solidFill>
                  <a:schemeClr val="tx1"/>
                </a:solidFill>
                <a:latin typeface="Calibri" panose="020F0502020204030204" pitchFamily="34" charset="0"/>
                <a:ea typeface="+mn-ea"/>
                <a:cs typeface="Times New Roman" pitchFamily="18" charset="0"/>
              </a:defRPr>
            </a:lvl1pPr>
            <a:lvl2pPr marL="742950" marR="0" indent="-285750" algn="l" defTabSz="914400" rtl="0" eaLnBrk="1" fontAlgn="auto" latinLnBrk="1" hangingPunct="1">
              <a:lnSpc>
                <a:spcPct val="100000"/>
              </a:lnSpc>
              <a:spcBef>
                <a:spcPct val="20000"/>
              </a:spcBef>
              <a:spcAft>
                <a:spcPts val="0"/>
              </a:spcAft>
              <a:buClr>
                <a:schemeClr val="accent6"/>
              </a:buClr>
              <a:buSzTx/>
              <a:buFont typeface="Arial" pitchFamily="34" charset="0"/>
              <a:buChar char="–"/>
              <a:tabLst/>
              <a:defRPr sz="2000" kern="1200">
                <a:solidFill>
                  <a:schemeClr val="tx1"/>
                </a:solidFill>
                <a:latin typeface="Calibri" panose="020F0502020204030204" pitchFamily="34" charset="0"/>
                <a:ea typeface="+mn-ea"/>
                <a:cs typeface="Arial" panose="020B0604020202020204" pitchFamily="34" charset="0"/>
              </a:defRPr>
            </a:lvl2pPr>
            <a:lvl3pPr marL="1143000" indent="-228600" algn="l" defTabSz="914400" rtl="0" eaLnBrk="1" latinLnBrk="1" hangingPunct="1">
              <a:spcBef>
                <a:spcPct val="20000"/>
              </a:spcBef>
              <a:buClr>
                <a:schemeClr val="accent3"/>
              </a:buClr>
              <a:buFont typeface="Arial" pitchFamily="34" charset="0"/>
              <a:buChar char="•"/>
              <a:defRPr sz="1800" kern="1200">
                <a:solidFill>
                  <a:schemeClr val="tx1"/>
                </a:solidFill>
                <a:latin typeface="Calibri" panose="020F0502020204030204" pitchFamily="34" charset="0"/>
                <a:ea typeface="+mn-ea"/>
                <a:cs typeface="Times New Roman" pitchFamily="18" charset="0"/>
              </a:defRPr>
            </a:lvl3pPr>
            <a:lvl4pPr marL="1600200" indent="-228600" algn="l" defTabSz="914400" rtl="0" eaLnBrk="1" latinLnBrk="1" hangingPunct="1">
              <a:spcBef>
                <a:spcPct val="20000"/>
              </a:spcBef>
              <a:buClr>
                <a:srgbClr val="FFCC00"/>
              </a:buClr>
              <a:buFont typeface="Arial" pitchFamily="34" charset="0"/>
              <a:buChar char="–"/>
              <a:defRPr sz="1600" kern="1200">
                <a:solidFill>
                  <a:schemeClr val="tx1"/>
                </a:solidFill>
                <a:latin typeface="Calibri" panose="020F0502020204030204" pitchFamily="34" charset="0"/>
                <a:ea typeface="+mn-ea"/>
                <a:cs typeface="Times New Roman" pitchFamily="18" charset="0"/>
              </a:defRPr>
            </a:lvl4pPr>
            <a:lvl5pPr marL="2057400" indent="-228600" algn="l" defTabSz="914400" rtl="0" eaLnBrk="1" latinLnBrk="1" hangingPunct="1">
              <a:spcBef>
                <a:spcPct val="20000"/>
              </a:spcBef>
              <a:buFont typeface="Arial" pitchFamily="34" charset="0"/>
              <a:buChar char="»"/>
              <a:defRPr sz="1600" kern="1200">
                <a:solidFill>
                  <a:schemeClr val="tx1"/>
                </a:solidFill>
                <a:latin typeface="Calibri" panose="020F0502020204030204" pitchFamily="34" charset="0"/>
                <a:ea typeface="+mn-ea"/>
                <a:cs typeface="Times New Roman" pitchFamily="18"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2800" dirty="0" smtClean="0"/>
              <a:t>2. Broken locality</a:t>
            </a:r>
          </a:p>
        </p:txBody>
      </p:sp>
      <p:sp>
        <p:nvSpPr>
          <p:cNvPr id="64" name="슬라이드 번호 개체 틀 2"/>
          <p:cNvSpPr txBox="1">
            <a:spLocks/>
          </p:cNvSpPr>
          <p:nvPr/>
        </p:nvSpPr>
        <p:spPr>
          <a:xfrm>
            <a:off x="6528487" y="6755224"/>
            <a:ext cx="2133600" cy="365125"/>
          </a:xfrm>
          <a:prstGeom prst="rect">
            <a:avLst/>
          </a:prstGeom>
        </p:spPr>
        <p:txBody>
          <a:bodyPr/>
          <a:lstStyle>
            <a:defPPr>
              <a:defRPr lang="zh-CN"/>
            </a:defPPr>
            <a:lvl1pPr algn="l" rtl="0" eaLnBrk="0" fontAlgn="base" hangingPunct="0">
              <a:spcBef>
                <a:spcPct val="0"/>
              </a:spcBef>
              <a:spcAft>
                <a:spcPct val="0"/>
              </a:spcAft>
              <a:defRPr kern="1200">
                <a:solidFill>
                  <a:schemeClr val="tx1"/>
                </a:solidFill>
                <a:latin typeface="Segoe UI" charset="0"/>
                <a:ea typeface="宋体" charset="0"/>
                <a:cs typeface="+mn-cs"/>
              </a:defRPr>
            </a:lvl1pPr>
            <a:lvl2pPr marL="457200" algn="l" rtl="0" eaLnBrk="0" fontAlgn="base" hangingPunct="0">
              <a:spcBef>
                <a:spcPct val="0"/>
              </a:spcBef>
              <a:spcAft>
                <a:spcPct val="0"/>
              </a:spcAft>
              <a:defRPr kern="1200">
                <a:solidFill>
                  <a:schemeClr val="tx1"/>
                </a:solidFill>
                <a:latin typeface="Segoe UI" charset="0"/>
                <a:ea typeface="宋体" charset="0"/>
                <a:cs typeface="+mn-cs"/>
              </a:defRPr>
            </a:lvl2pPr>
            <a:lvl3pPr marL="914400" algn="l" rtl="0" eaLnBrk="0" fontAlgn="base" hangingPunct="0">
              <a:spcBef>
                <a:spcPct val="0"/>
              </a:spcBef>
              <a:spcAft>
                <a:spcPct val="0"/>
              </a:spcAft>
              <a:defRPr kern="1200">
                <a:solidFill>
                  <a:schemeClr val="tx1"/>
                </a:solidFill>
                <a:latin typeface="Segoe UI" charset="0"/>
                <a:ea typeface="宋体" charset="0"/>
                <a:cs typeface="+mn-cs"/>
              </a:defRPr>
            </a:lvl3pPr>
            <a:lvl4pPr marL="1371600" algn="l" rtl="0" eaLnBrk="0" fontAlgn="base" hangingPunct="0">
              <a:spcBef>
                <a:spcPct val="0"/>
              </a:spcBef>
              <a:spcAft>
                <a:spcPct val="0"/>
              </a:spcAft>
              <a:defRPr kern="1200">
                <a:solidFill>
                  <a:schemeClr val="tx1"/>
                </a:solidFill>
                <a:latin typeface="Segoe UI" charset="0"/>
                <a:ea typeface="宋体" charset="0"/>
                <a:cs typeface="+mn-cs"/>
              </a:defRPr>
            </a:lvl4pPr>
            <a:lvl5pPr marL="1828800" algn="l" rtl="0" eaLnBrk="0" fontAlgn="base" hangingPunct="0">
              <a:spcBef>
                <a:spcPct val="0"/>
              </a:spcBef>
              <a:spcAft>
                <a:spcPct val="0"/>
              </a:spcAft>
              <a:defRPr kern="1200">
                <a:solidFill>
                  <a:schemeClr val="tx1"/>
                </a:solidFill>
                <a:latin typeface="Segoe UI" charset="0"/>
                <a:ea typeface="宋体" charset="0"/>
                <a:cs typeface="+mn-cs"/>
              </a:defRPr>
            </a:lvl5pPr>
            <a:lvl6pPr marL="2286000" algn="l" defTabSz="914400" rtl="0" eaLnBrk="1" latinLnBrk="0" hangingPunct="1">
              <a:defRPr kern="1200">
                <a:solidFill>
                  <a:schemeClr val="tx1"/>
                </a:solidFill>
                <a:latin typeface="Segoe UI" charset="0"/>
                <a:ea typeface="宋体" charset="0"/>
                <a:cs typeface="+mn-cs"/>
              </a:defRPr>
            </a:lvl6pPr>
            <a:lvl7pPr marL="2743200" algn="l" defTabSz="914400" rtl="0" eaLnBrk="1" latinLnBrk="0" hangingPunct="1">
              <a:defRPr kern="1200">
                <a:solidFill>
                  <a:schemeClr val="tx1"/>
                </a:solidFill>
                <a:latin typeface="Segoe UI" charset="0"/>
                <a:ea typeface="宋体" charset="0"/>
                <a:cs typeface="+mn-cs"/>
              </a:defRPr>
            </a:lvl7pPr>
            <a:lvl8pPr marL="3200400" algn="l" defTabSz="914400" rtl="0" eaLnBrk="1" latinLnBrk="0" hangingPunct="1">
              <a:defRPr kern="1200">
                <a:solidFill>
                  <a:schemeClr val="tx1"/>
                </a:solidFill>
                <a:latin typeface="Segoe UI" charset="0"/>
                <a:ea typeface="宋体" charset="0"/>
                <a:cs typeface="+mn-cs"/>
              </a:defRPr>
            </a:lvl8pPr>
            <a:lvl9pPr marL="3657600" algn="l" defTabSz="914400" rtl="0" eaLnBrk="1" latinLnBrk="0" hangingPunct="1">
              <a:defRPr kern="1200">
                <a:solidFill>
                  <a:schemeClr val="tx1"/>
                </a:solidFill>
                <a:latin typeface="Segoe UI" charset="0"/>
                <a:ea typeface="宋体" charset="0"/>
                <a:cs typeface="+mn-cs"/>
              </a:defRPr>
            </a:lvl9pPr>
          </a:lstStyle>
          <a:p>
            <a:fld id="{9CC2917A-A0FC-4C1D-A82C-ACFA6652F6EB}" type="slidenum">
              <a:rPr lang="ko-KR" altLang="en-US" smtClean="0"/>
              <a:pPr/>
              <a:t>5</a:t>
            </a:fld>
            <a:endParaRPr lang="ko-KR" altLang="en-US"/>
          </a:p>
        </p:txBody>
      </p:sp>
      <p:sp>
        <p:nvSpPr>
          <p:cNvPr id="65" name="오른쪽 대괄호 29"/>
          <p:cNvSpPr/>
          <p:nvPr/>
        </p:nvSpPr>
        <p:spPr>
          <a:xfrm rot="5400000">
            <a:off x="204422" y="4939140"/>
            <a:ext cx="748641"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오른쪽 대괄호 33"/>
          <p:cNvSpPr/>
          <p:nvPr/>
        </p:nvSpPr>
        <p:spPr>
          <a:xfrm rot="5400000">
            <a:off x="3572323" y="4939141"/>
            <a:ext cx="748640"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b="1"/>
          </a:p>
        </p:txBody>
      </p:sp>
      <p:sp>
        <p:nvSpPr>
          <p:cNvPr id="67" name="TextBox 32"/>
          <p:cNvSpPr txBox="1"/>
          <p:nvPr/>
        </p:nvSpPr>
        <p:spPr>
          <a:xfrm>
            <a:off x="6423453" y="4332720"/>
            <a:ext cx="2594408" cy="400110"/>
          </a:xfrm>
          <a:prstGeom prst="rect">
            <a:avLst/>
          </a:prstGeom>
          <a:noFill/>
        </p:spPr>
        <p:txBody>
          <a:bodyPr wrap="square" rtlCol="0">
            <a:spAutoFit/>
          </a:bodyPr>
          <a:lstStyle/>
          <a:p>
            <a:r>
              <a:rPr lang="en-US" sz="2000" b="1" dirty="0" smtClean="0">
                <a:latin typeface="Calibri" panose="020F0502020204030204" pitchFamily="34" charset="0"/>
              </a:rPr>
              <a:t>Per-core packet queue</a:t>
            </a:r>
            <a:endParaRPr lang="en-US" sz="2000" b="1" dirty="0">
              <a:latin typeface="Calibri" panose="020F0502020204030204" pitchFamily="34" charset="0"/>
            </a:endParaRPr>
          </a:p>
        </p:txBody>
      </p:sp>
      <p:sp>
        <p:nvSpPr>
          <p:cNvPr id="68" name="오른쪽 대괄호 33"/>
          <p:cNvSpPr/>
          <p:nvPr/>
        </p:nvSpPr>
        <p:spPr>
          <a:xfrm rot="5400000">
            <a:off x="5256273" y="4937050"/>
            <a:ext cx="748640"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9" name="오른쪽 대괄호 29"/>
          <p:cNvSpPr/>
          <p:nvPr/>
        </p:nvSpPr>
        <p:spPr>
          <a:xfrm rot="5400000">
            <a:off x="1888373" y="4936589"/>
            <a:ext cx="748640" cy="523553"/>
          </a:xfrm>
          <a:prstGeom prst="rightBracket">
            <a:avLst>
              <a:gd name="adj" fmla="val 0"/>
            </a:avLst>
          </a:prstGeom>
          <a:solidFill>
            <a:schemeClr val="bg1">
              <a:lumMod val="75000"/>
            </a:schemeClr>
          </a:solidFill>
          <a:ln w="28575">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pic>
        <p:nvPicPr>
          <p:cNvPr id="70" name="Picture 36"/>
          <p:cNvPicPr>
            <a:picLocks noChangeAspect="1"/>
          </p:cNvPicPr>
          <p:nvPr/>
        </p:nvPicPr>
        <p:blipFill>
          <a:blip r:embed="rId3">
            <a:clrChange>
              <a:clrFrom>
                <a:srgbClr val="FFFFFF"/>
              </a:clrFrom>
              <a:clrTo>
                <a:srgbClr val="FFFFFF">
                  <a:alpha val="0"/>
                </a:srgbClr>
              </a:clrTo>
            </a:clrChange>
          </a:blip>
          <a:stretch>
            <a:fillRect/>
          </a:stretch>
        </p:blipFill>
        <p:spPr>
          <a:xfrm>
            <a:off x="6596940" y="4904351"/>
            <a:ext cx="1461061" cy="1461061"/>
          </a:xfrm>
          <a:prstGeom prst="rect">
            <a:avLst/>
          </a:prstGeom>
        </p:spPr>
      </p:pic>
      <p:sp>
        <p:nvSpPr>
          <p:cNvPr id="71" name="TextBox 37"/>
          <p:cNvSpPr txBox="1"/>
          <p:nvPr/>
        </p:nvSpPr>
        <p:spPr>
          <a:xfrm>
            <a:off x="1648390" y="5990341"/>
            <a:ext cx="3029922" cy="400110"/>
          </a:xfrm>
          <a:prstGeom prst="rect">
            <a:avLst/>
          </a:prstGeom>
          <a:noFill/>
        </p:spPr>
        <p:txBody>
          <a:bodyPr wrap="square" rtlCol="0">
            <a:spAutoFit/>
          </a:bodyPr>
          <a:lstStyle/>
          <a:p>
            <a:r>
              <a:rPr lang="en-US" altLang="ko-KR" sz="2000" dirty="0">
                <a:latin typeface="Calibri" panose="020F0502020204030204" pitchFamily="34" charset="0"/>
              </a:rPr>
              <a:t>Receive-Side Scaling (H/W)</a:t>
            </a:r>
          </a:p>
        </p:txBody>
      </p:sp>
      <p:cxnSp>
        <p:nvCxnSpPr>
          <p:cNvPr id="72" name="직선 화살표 연결선 41"/>
          <p:cNvCxnSpPr>
            <a:endCxn id="99" idx="0"/>
          </p:cNvCxnSpPr>
          <p:nvPr/>
        </p:nvCxnSpPr>
        <p:spPr>
          <a:xfrm rot="16200000" flipH="1">
            <a:off x="1635805" y="4462795"/>
            <a:ext cx="459106" cy="2595986"/>
          </a:xfrm>
          <a:prstGeom prst="bentConnector3">
            <a:avLst>
              <a:gd name="adj1" fmla="val 50000"/>
            </a:avLst>
          </a:prstGeom>
          <a:ln w="28575" cmpd="sng">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3" name="직선 화살표 연결선 41"/>
          <p:cNvCxnSpPr>
            <a:endCxn id="99" idx="0"/>
          </p:cNvCxnSpPr>
          <p:nvPr/>
        </p:nvCxnSpPr>
        <p:spPr>
          <a:xfrm rot="5400000">
            <a:off x="3319755" y="5374831"/>
            <a:ext cx="459106" cy="771914"/>
          </a:xfrm>
          <a:prstGeom prst="bentConnector3">
            <a:avLst>
              <a:gd name="adj1" fmla="val 50000"/>
            </a:avLst>
          </a:prstGeom>
          <a:ln w="28575" cmpd="sng">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직선 화살표 연결선 41"/>
          <p:cNvCxnSpPr>
            <a:stCxn id="95" idx="2"/>
            <a:endCxn id="99" idx="0"/>
          </p:cNvCxnSpPr>
          <p:nvPr/>
        </p:nvCxnSpPr>
        <p:spPr>
          <a:xfrm rot="16200000" flipH="1" flipV="1">
            <a:off x="4188375" y="4548123"/>
            <a:ext cx="417194" cy="2467242"/>
          </a:xfrm>
          <a:prstGeom prst="bentConnector3">
            <a:avLst>
              <a:gd name="adj1" fmla="val 50183"/>
            </a:avLst>
          </a:prstGeom>
          <a:ln w="28575" cmpd="sng">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5" name="직선 화살표 연결선 41"/>
          <p:cNvCxnSpPr>
            <a:stCxn id="97" idx="2"/>
            <a:endCxn id="99" idx="0"/>
          </p:cNvCxnSpPr>
          <p:nvPr/>
        </p:nvCxnSpPr>
        <p:spPr>
          <a:xfrm rot="16200000" flipH="1">
            <a:off x="2504194" y="5331184"/>
            <a:ext cx="417655" cy="900658"/>
          </a:xfrm>
          <a:prstGeom prst="bentConnector3">
            <a:avLst>
              <a:gd name="adj1" fmla="val 50128"/>
            </a:avLst>
          </a:prstGeom>
          <a:ln w="28575" cmpd="sng">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76" name="직사각형 4"/>
          <p:cNvSpPr/>
          <p:nvPr/>
        </p:nvSpPr>
        <p:spPr>
          <a:xfrm flipV="1">
            <a:off x="70044" y="466631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77" name="TextBox 54"/>
          <p:cNvSpPr txBox="1"/>
          <p:nvPr/>
        </p:nvSpPr>
        <p:spPr>
          <a:xfrm>
            <a:off x="573218" y="4278857"/>
            <a:ext cx="900752" cy="369332"/>
          </a:xfrm>
          <a:prstGeom prst="rect">
            <a:avLst/>
          </a:prstGeom>
          <a:noFill/>
        </p:spPr>
        <p:txBody>
          <a:bodyPr wrap="square" rtlCol="0">
            <a:spAutoFit/>
          </a:bodyPr>
          <a:lstStyle/>
          <a:p>
            <a:r>
              <a:rPr lang="en-US" dirty="0" smtClean="0">
                <a:latin typeface="Calibri" panose="020F0502020204030204" pitchFamily="34" charset="0"/>
              </a:rPr>
              <a:t>Core 0</a:t>
            </a:r>
            <a:endParaRPr lang="en-US" dirty="0">
              <a:latin typeface="Calibri" panose="020F0502020204030204" pitchFamily="34" charset="0"/>
            </a:endParaRPr>
          </a:p>
        </p:txBody>
      </p:sp>
      <p:sp>
        <p:nvSpPr>
          <p:cNvPr id="78" name="직사각형 4"/>
          <p:cNvSpPr/>
          <p:nvPr/>
        </p:nvSpPr>
        <p:spPr>
          <a:xfrm flipV="1">
            <a:off x="1787219" y="465898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79" name="TextBox 56"/>
          <p:cNvSpPr txBox="1"/>
          <p:nvPr/>
        </p:nvSpPr>
        <p:spPr>
          <a:xfrm>
            <a:off x="2246851" y="4271527"/>
            <a:ext cx="900752" cy="369332"/>
          </a:xfrm>
          <a:prstGeom prst="rect">
            <a:avLst/>
          </a:prstGeom>
          <a:noFill/>
        </p:spPr>
        <p:txBody>
          <a:bodyPr wrap="square" rtlCol="0">
            <a:spAutoFit/>
          </a:bodyPr>
          <a:lstStyle/>
          <a:p>
            <a:r>
              <a:rPr lang="en-US" dirty="0" smtClean="0">
                <a:latin typeface="Calibri" panose="020F0502020204030204" pitchFamily="34" charset="0"/>
              </a:rPr>
              <a:t>Core 1</a:t>
            </a:r>
            <a:endParaRPr lang="en-US" dirty="0">
              <a:latin typeface="Calibri" panose="020F0502020204030204" pitchFamily="34" charset="0"/>
            </a:endParaRPr>
          </a:p>
        </p:txBody>
      </p:sp>
      <p:sp>
        <p:nvSpPr>
          <p:cNvPr id="80" name="직사각형 4"/>
          <p:cNvSpPr/>
          <p:nvPr/>
        </p:nvSpPr>
        <p:spPr>
          <a:xfrm flipV="1">
            <a:off x="5193403" y="466631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81" name="TextBox 58"/>
          <p:cNvSpPr txBox="1"/>
          <p:nvPr/>
        </p:nvSpPr>
        <p:spPr>
          <a:xfrm>
            <a:off x="5624007" y="4278857"/>
            <a:ext cx="900752" cy="369332"/>
          </a:xfrm>
          <a:prstGeom prst="rect">
            <a:avLst/>
          </a:prstGeom>
          <a:noFill/>
        </p:spPr>
        <p:txBody>
          <a:bodyPr wrap="square" rtlCol="0">
            <a:spAutoFit/>
          </a:bodyPr>
          <a:lstStyle/>
          <a:p>
            <a:r>
              <a:rPr lang="en-US" dirty="0" smtClean="0">
                <a:latin typeface="Calibri" panose="020F0502020204030204" pitchFamily="34" charset="0"/>
              </a:rPr>
              <a:t>Core 3</a:t>
            </a:r>
            <a:endParaRPr lang="en-US" dirty="0">
              <a:latin typeface="Calibri" panose="020F0502020204030204" pitchFamily="34" charset="0"/>
            </a:endParaRPr>
          </a:p>
        </p:txBody>
      </p:sp>
      <p:sp>
        <p:nvSpPr>
          <p:cNvPr id="82" name="직사각형 4"/>
          <p:cNvSpPr/>
          <p:nvPr/>
        </p:nvSpPr>
        <p:spPr>
          <a:xfrm flipV="1">
            <a:off x="3531325" y="4658984"/>
            <a:ext cx="929583" cy="102598"/>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83" name="TextBox 60"/>
          <p:cNvSpPr txBox="1"/>
          <p:nvPr/>
        </p:nvSpPr>
        <p:spPr>
          <a:xfrm>
            <a:off x="3961929" y="4271527"/>
            <a:ext cx="900752" cy="369332"/>
          </a:xfrm>
          <a:prstGeom prst="rect">
            <a:avLst/>
          </a:prstGeom>
          <a:noFill/>
        </p:spPr>
        <p:txBody>
          <a:bodyPr wrap="square" rtlCol="0">
            <a:spAutoFit/>
          </a:bodyPr>
          <a:lstStyle/>
          <a:p>
            <a:r>
              <a:rPr lang="en-US" dirty="0" smtClean="0">
                <a:latin typeface="Calibri" panose="020F0502020204030204" pitchFamily="34" charset="0"/>
              </a:rPr>
              <a:t>Core 2</a:t>
            </a:r>
            <a:endParaRPr lang="en-US" dirty="0">
              <a:latin typeface="Calibri" panose="020F0502020204030204" pitchFamily="34" charset="0"/>
            </a:endParaRPr>
          </a:p>
        </p:txBody>
      </p:sp>
      <p:sp>
        <p:nvSpPr>
          <p:cNvPr id="84" name="직사각형 4"/>
          <p:cNvSpPr/>
          <p:nvPr/>
        </p:nvSpPr>
        <p:spPr>
          <a:xfrm flipV="1">
            <a:off x="70043" y="2783793"/>
            <a:ext cx="929583" cy="5482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85" name="직사각형 4"/>
          <p:cNvSpPr/>
          <p:nvPr/>
        </p:nvSpPr>
        <p:spPr>
          <a:xfrm flipV="1">
            <a:off x="1692126" y="2783793"/>
            <a:ext cx="929583" cy="5482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86" name="직사각형 4"/>
          <p:cNvSpPr/>
          <p:nvPr/>
        </p:nvSpPr>
        <p:spPr>
          <a:xfrm flipV="1">
            <a:off x="3481851" y="2783793"/>
            <a:ext cx="929583" cy="5482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sp>
        <p:nvSpPr>
          <p:cNvPr id="87" name="직사각형 4"/>
          <p:cNvSpPr/>
          <p:nvPr/>
        </p:nvSpPr>
        <p:spPr>
          <a:xfrm flipV="1">
            <a:off x="5271576" y="2783793"/>
            <a:ext cx="929583" cy="54823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ko-KR" altLang="en-US" dirty="0">
              <a:latin typeface="Calibri" panose="020F0502020204030204" pitchFamily="34" charset="0"/>
              <a:cs typeface="Arial" panose="020B0604020202020204" pitchFamily="34" charset="0"/>
            </a:endParaRPr>
          </a:p>
        </p:txBody>
      </p:sp>
      <p:grpSp>
        <p:nvGrpSpPr>
          <p:cNvPr id="88" name="Group 3"/>
          <p:cNvGrpSpPr/>
          <p:nvPr/>
        </p:nvGrpSpPr>
        <p:grpSpPr>
          <a:xfrm>
            <a:off x="235918" y="2946350"/>
            <a:ext cx="569171" cy="2584885"/>
            <a:chOff x="610327" y="2648342"/>
            <a:chExt cx="569171" cy="2584885"/>
          </a:xfrm>
        </p:grpSpPr>
        <p:grpSp>
          <p:nvGrpSpPr>
            <p:cNvPr id="89" name="Group 40"/>
            <p:cNvGrpSpPr/>
            <p:nvPr/>
          </p:nvGrpSpPr>
          <p:grpSpPr>
            <a:xfrm>
              <a:off x="783809" y="4638685"/>
              <a:ext cx="315929" cy="594542"/>
              <a:chOff x="783809" y="4638685"/>
              <a:chExt cx="315929" cy="594542"/>
            </a:xfrm>
          </p:grpSpPr>
          <p:sp>
            <p:nvSpPr>
              <p:cNvPr id="92" name="직사각형 30"/>
              <p:cNvSpPr/>
              <p:nvPr/>
            </p:nvSpPr>
            <p:spPr>
              <a:xfrm rot="5400000">
                <a:off x="803766" y="4937254"/>
                <a:ext cx="276016" cy="31592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sp>
            <p:nvSpPr>
              <p:cNvPr id="93" name="직사각형 31"/>
              <p:cNvSpPr/>
              <p:nvPr/>
            </p:nvSpPr>
            <p:spPr>
              <a:xfrm rot="5400000">
                <a:off x="803766" y="4618728"/>
                <a:ext cx="276016" cy="31592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grpSp>
        <p:sp>
          <p:nvSpPr>
            <p:cNvPr id="90" name="직사각형 31"/>
            <p:cNvSpPr/>
            <p:nvPr/>
          </p:nvSpPr>
          <p:spPr>
            <a:xfrm rot="5400000">
              <a:off x="756904" y="2501765"/>
              <a:ext cx="276018" cy="5691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cxnSp>
          <p:nvCxnSpPr>
            <p:cNvPr id="91" name="직선 화살표 연결선 73"/>
            <p:cNvCxnSpPr/>
            <p:nvPr/>
          </p:nvCxnSpPr>
          <p:spPr>
            <a:xfrm flipV="1">
              <a:off x="909243" y="3106590"/>
              <a:ext cx="0" cy="113694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grpSp>
      <p:sp>
        <p:nvSpPr>
          <p:cNvPr id="94" name="직사각형 95"/>
          <p:cNvSpPr/>
          <p:nvPr/>
        </p:nvSpPr>
        <p:spPr>
          <a:xfrm>
            <a:off x="520484" y="3501723"/>
            <a:ext cx="1382559" cy="830997"/>
          </a:xfrm>
          <a:prstGeom prst="rect">
            <a:avLst/>
          </a:prstGeom>
        </p:spPr>
        <p:txBody>
          <a:bodyPr wrap="none">
            <a:spAutoFit/>
          </a:bodyPr>
          <a:lstStyle/>
          <a:p>
            <a:pPr algn="ctr"/>
            <a:r>
              <a:rPr lang="en-US" altLang="ko-KR" sz="2400" dirty="0" smtClean="0">
                <a:latin typeface="Calibri" panose="020F0502020204030204" pitchFamily="34" charset="0"/>
                <a:cs typeface="Arial" panose="020B0604020202020204" pitchFamily="34" charset="0"/>
              </a:rPr>
              <a:t>Interrupt </a:t>
            </a:r>
            <a:br>
              <a:rPr lang="en-US" altLang="ko-KR" sz="2400" dirty="0" smtClean="0">
                <a:latin typeface="Calibri" panose="020F0502020204030204" pitchFamily="34" charset="0"/>
                <a:cs typeface="Arial" panose="020B0604020202020204" pitchFamily="34" charset="0"/>
              </a:rPr>
            </a:br>
            <a:r>
              <a:rPr lang="en-US" altLang="ko-KR" sz="2400" dirty="0" smtClean="0">
                <a:latin typeface="Calibri" panose="020F0502020204030204" pitchFamily="34" charset="0"/>
                <a:cs typeface="Arial" panose="020B0604020202020204" pitchFamily="34" charset="0"/>
              </a:rPr>
              <a:t>handle</a:t>
            </a:r>
            <a:endParaRPr lang="ko-KR" altLang="en-US" sz="2400" dirty="0">
              <a:latin typeface="Calibri" panose="020F0502020204030204" pitchFamily="34" charset="0"/>
              <a:cs typeface="Arial" panose="020B0604020202020204" pitchFamily="34" charset="0"/>
            </a:endParaRPr>
          </a:p>
        </p:txBody>
      </p:sp>
      <p:sp>
        <p:nvSpPr>
          <p:cNvPr id="95" name="직사각형 101"/>
          <p:cNvSpPr/>
          <p:nvPr/>
        </p:nvSpPr>
        <p:spPr>
          <a:xfrm>
            <a:off x="6338014" y="2397070"/>
            <a:ext cx="1194814" cy="1200329"/>
          </a:xfrm>
          <a:prstGeom prst="rect">
            <a:avLst/>
          </a:prstGeom>
        </p:spPr>
        <p:txBody>
          <a:bodyPr wrap="none">
            <a:spAutoFit/>
          </a:bodyPr>
          <a:lstStyle/>
          <a:p>
            <a:r>
              <a:rPr lang="en-US" altLang="ko-KR" sz="2400" dirty="0">
                <a:latin typeface="Calibri" panose="020F0502020204030204" pitchFamily="34" charset="0"/>
                <a:cs typeface="Arial" panose="020B0604020202020204" pitchFamily="34" charset="0"/>
              </a:rPr>
              <a:t>a</a:t>
            </a:r>
            <a:r>
              <a:rPr lang="en-US" altLang="ko-KR" sz="2400" dirty="0" smtClean="0">
                <a:latin typeface="Calibri" panose="020F0502020204030204" pitchFamily="34" charset="0"/>
                <a:cs typeface="Arial" panose="020B0604020202020204" pitchFamily="34" charset="0"/>
              </a:rPr>
              <a:t>ccept()</a:t>
            </a:r>
            <a:br>
              <a:rPr lang="en-US" altLang="ko-KR" sz="2400" dirty="0" smtClean="0">
                <a:latin typeface="Calibri" panose="020F0502020204030204" pitchFamily="34" charset="0"/>
                <a:cs typeface="Arial" panose="020B0604020202020204" pitchFamily="34" charset="0"/>
              </a:rPr>
            </a:br>
            <a:r>
              <a:rPr lang="en-US" altLang="ko-KR" sz="2400" dirty="0" smtClean="0">
                <a:latin typeface="Calibri" panose="020F0502020204030204" pitchFamily="34" charset="0"/>
                <a:cs typeface="Arial" panose="020B0604020202020204" pitchFamily="34" charset="0"/>
              </a:rPr>
              <a:t>read()</a:t>
            </a:r>
            <a:br>
              <a:rPr lang="en-US" altLang="ko-KR" sz="2400" dirty="0" smtClean="0">
                <a:latin typeface="Calibri" panose="020F0502020204030204" pitchFamily="34" charset="0"/>
                <a:cs typeface="Arial" panose="020B0604020202020204" pitchFamily="34" charset="0"/>
              </a:rPr>
            </a:br>
            <a:r>
              <a:rPr lang="en-US" altLang="ko-KR" sz="2400" dirty="0" smtClean="0">
                <a:latin typeface="Calibri" panose="020F0502020204030204" pitchFamily="34" charset="0"/>
                <a:cs typeface="Arial" panose="020B0604020202020204" pitchFamily="34" charset="0"/>
              </a:rPr>
              <a:t>write()</a:t>
            </a:r>
            <a:endParaRPr lang="ko-KR" altLang="en-US" sz="2400" dirty="0">
              <a:latin typeface="Calibri" panose="020F0502020204030204" pitchFamily="34" charset="0"/>
              <a:cs typeface="Arial" panose="020B0604020202020204" pitchFamily="34" charset="0"/>
            </a:endParaRPr>
          </a:p>
        </p:txBody>
      </p:sp>
      <p:grpSp>
        <p:nvGrpSpPr>
          <p:cNvPr id="96" name="Group 6"/>
          <p:cNvGrpSpPr/>
          <p:nvPr/>
        </p:nvGrpSpPr>
        <p:grpSpPr>
          <a:xfrm>
            <a:off x="541184" y="2777444"/>
            <a:ext cx="5508780" cy="420113"/>
            <a:chOff x="915593" y="2479436"/>
            <a:chExt cx="5508780" cy="420113"/>
          </a:xfrm>
        </p:grpSpPr>
        <p:cxnSp>
          <p:nvCxnSpPr>
            <p:cNvPr id="97" name="직선 화살표 연결선 73"/>
            <p:cNvCxnSpPr/>
            <p:nvPr/>
          </p:nvCxnSpPr>
          <p:spPr>
            <a:xfrm rot="5400000" flipH="1" flipV="1">
              <a:off x="3510010" y="-114981"/>
              <a:ext cx="12700" cy="5201533"/>
            </a:xfrm>
            <a:prstGeom prst="curvedConnector3">
              <a:avLst>
                <a:gd name="adj1" fmla="val 5228575"/>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8" name="직사각형 31"/>
            <p:cNvSpPr/>
            <p:nvPr/>
          </p:nvSpPr>
          <p:spPr>
            <a:xfrm rot="5400000">
              <a:off x="6001779" y="2476954"/>
              <a:ext cx="276018" cy="5691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grpSp>
      <p:sp>
        <p:nvSpPr>
          <p:cNvPr id="99" name="직사각형 42"/>
          <p:cNvSpPr/>
          <p:nvPr/>
        </p:nvSpPr>
        <p:spPr>
          <a:xfrm>
            <a:off x="3268231" y="1787811"/>
            <a:ext cx="4991165" cy="48454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lnSpc>
                <a:spcPct val="80000"/>
              </a:lnSpc>
            </a:pPr>
            <a:r>
              <a:rPr lang="en-US" altLang="ko-KR" sz="2200" dirty="0" smtClean="0">
                <a:latin typeface="Calibri" panose="020F0502020204030204" pitchFamily="34" charset="0"/>
                <a:cs typeface="Arial" panose="020B0604020202020204" pitchFamily="34" charset="0"/>
              </a:rPr>
              <a:t>Interrupt handling core != accepting </a:t>
            </a:r>
            <a:r>
              <a:rPr lang="en-US" altLang="ko-KR" sz="2200" dirty="0">
                <a:latin typeface="Calibri" panose="020F0502020204030204" pitchFamily="34" charset="0"/>
                <a:cs typeface="Arial" panose="020B0604020202020204" pitchFamily="34" charset="0"/>
              </a:rPr>
              <a:t>core</a:t>
            </a:r>
            <a:endParaRPr lang="ko-KR" altLang="en-US" sz="2200" dirty="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94056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wipe(down)">
                                      <p:cBhvr>
                                        <p:cTn id="7" dur="500"/>
                                        <p:tgtEl>
                                          <p:spTgt spid="8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96"/>
                                        </p:tgtEl>
                                        <p:attrNameLst>
                                          <p:attrName>style.visibility</p:attrName>
                                        </p:attrNameLst>
                                      </p:cBhvr>
                                      <p:to>
                                        <p:strVal val="visible"/>
                                      </p:to>
                                    </p:set>
                                    <p:animEffect transition="in" filter="wipe(left)">
                                      <p:cBhvr>
                                        <p:cTn id="14" dur="500"/>
                                        <p:tgtEl>
                                          <p:spTgt spid="9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9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4" name="组合 21"/>
          <p:cNvGrpSpPr>
            <a:grpSpLocks/>
          </p:cNvGrpSpPr>
          <p:nvPr/>
        </p:nvGrpSpPr>
        <p:grpSpPr bwMode="auto">
          <a:xfrm>
            <a:off x="174625" y="346075"/>
            <a:ext cx="455613" cy="419100"/>
            <a:chOff x="174567" y="249381"/>
            <a:chExt cx="947651" cy="689956"/>
          </a:xfrm>
        </p:grpSpPr>
        <p:sp>
          <p:nvSpPr>
            <p:cNvPr id="23" name="矩形 22"/>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矩形 24"/>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矩形 26"/>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23555"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30" name="矩形 2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9" name="任意多边形 10"/>
          <p:cNvSpPr>
            <a:spLocks/>
          </p:cNvSpPr>
          <p:nvPr/>
        </p:nvSpPr>
        <p:spPr bwMode="auto">
          <a:xfrm>
            <a:off x="1516559" y="572689"/>
            <a:ext cx="6054452" cy="794402"/>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en-US" altLang="zh-CN" sz="2400" b="1" dirty="0" err="1" smtClean="0">
                <a:solidFill>
                  <a:schemeClr val="bg1"/>
                </a:solidFill>
                <a:latin typeface="微软雅黑" charset="-122"/>
                <a:ea typeface="微软雅黑" charset="-122"/>
              </a:rPr>
              <a:t>mTCP</a:t>
            </a:r>
            <a:r>
              <a:rPr kumimoji="1" lang="en-US" altLang="zh-CN" sz="2400" b="1" dirty="0">
                <a:solidFill>
                  <a:schemeClr val="bg1"/>
                </a:solidFill>
                <a:latin typeface="微软雅黑" charset="-122"/>
                <a:ea typeface="微软雅黑" charset="-122"/>
              </a:rPr>
              <a:t>: A Highly Scalable User-level TCP Stack for Multicore </a:t>
            </a:r>
            <a:r>
              <a:rPr kumimoji="1" lang="en-US" altLang="zh-CN" sz="2400" b="1" dirty="0" smtClean="0">
                <a:solidFill>
                  <a:schemeClr val="bg1"/>
                </a:solidFill>
                <a:latin typeface="微软雅黑" charset="-122"/>
                <a:ea typeface="微软雅黑" charset="-122"/>
              </a:rPr>
              <a:t>Systems</a:t>
            </a:r>
            <a:endParaRPr kumimoji="1" lang="en-US" altLang="zh-CN" sz="2400" b="1" dirty="0">
              <a:solidFill>
                <a:schemeClr val="bg1"/>
              </a:solidFill>
              <a:latin typeface="微软雅黑" charset="-122"/>
              <a:ea typeface="微软雅黑" charset="-122"/>
            </a:endParaRPr>
          </a:p>
        </p:txBody>
      </p:sp>
      <p:grpSp>
        <p:nvGrpSpPr>
          <p:cNvPr id="3" name="组 2"/>
          <p:cNvGrpSpPr/>
          <p:nvPr/>
        </p:nvGrpSpPr>
        <p:grpSpPr>
          <a:xfrm>
            <a:off x="1" y="1402415"/>
            <a:ext cx="9144000" cy="4900638"/>
            <a:chOff x="98906" y="1739198"/>
            <a:chExt cx="8969375" cy="4852101"/>
          </a:xfrm>
        </p:grpSpPr>
        <p:sp>
          <p:nvSpPr>
            <p:cNvPr id="58" name="矩形 57"/>
            <p:cNvSpPr/>
            <p:nvPr/>
          </p:nvSpPr>
          <p:spPr>
            <a:xfrm>
              <a:off x="98906" y="1739198"/>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sp>
          <p:nvSpPr>
            <p:cNvPr id="60" name="矩形 11"/>
            <p:cNvSpPr>
              <a:spLocks noChangeArrowheads="1"/>
            </p:cNvSpPr>
            <p:nvPr/>
          </p:nvSpPr>
          <p:spPr bwMode="auto">
            <a:xfrm>
              <a:off x="98906" y="2356928"/>
              <a:ext cx="8853391" cy="608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endParaRPr lang="zh-CN" altLang="en-US" sz="2400" dirty="0">
                <a:solidFill>
                  <a:srgbClr val="146799"/>
                </a:solidFill>
                <a:latin typeface="Microsoft YaHei" charset="0"/>
                <a:ea typeface="Microsoft YaHei" charset="0"/>
                <a:cs typeface="Microsoft YaHei" charset="0"/>
              </a:endParaRPr>
            </a:p>
          </p:txBody>
        </p:sp>
      </p:grpSp>
      <p:sp>
        <p:nvSpPr>
          <p:cNvPr id="64" name="슬라이드 번호 개체 틀 2"/>
          <p:cNvSpPr txBox="1">
            <a:spLocks/>
          </p:cNvSpPr>
          <p:nvPr/>
        </p:nvSpPr>
        <p:spPr>
          <a:xfrm>
            <a:off x="6463765" y="6833448"/>
            <a:ext cx="2133600" cy="365125"/>
          </a:xfrm>
          <a:prstGeom prst="rect">
            <a:avLst/>
          </a:prstGeom>
        </p:spPr>
        <p:txBody>
          <a:bodyPr/>
          <a:lstStyle>
            <a:defPPr>
              <a:defRPr lang="zh-CN"/>
            </a:defPPr>
            <a:lvl1pPr algn="l" rtl="0" eaLnBrk="0" fontAlgn="base" hangingPunct="0">
              <a:spcBef>
                <a:spcPct val="0"/>
              </a:spcBef>
              <a:spcAft>
                <a:spcPct val="0"/>
              </a:spcAft>
              <a:defRPr kern="1200">
                <a:solidFill>
                  <a:schemeClr val="tx1"/>
                </a:solidFill>
                <a:latin typeface="Segoe UI" charset="0"/>
                <a:ea typeface="宋体" charset="0"/>
                <a:cs typeface="+mn-cs"/>
              </a:defRPr>
            </a:lvl1pPr>
            <a:lvl2pPr marL="457200" algn="l" rtl="0" eaLnBrk="0" fontAlgn="base" hangingPunct="0">
              <a:spcBef>
                <a:spcPct val="0"/>
              </a:spcBef>
              <a:spcAft>
                <a:spcPct val="0"/>
              </a:spcAft>
              <a:defRPr kern="1200">
                <a:solidFill>
                  <a:schemeClr val="tx1"/>
                </a:solidFill>
                <a:latin typeface="Segoe UI" charset="0"/>
                <a:ea typeface="宋体" charset="0"/>
                <a:cs typeface="+mn-cs"/>
              </a:defRPr>
            </a:lvl2pPr>
            <a:lvl3pPr marL="914400" algn="l" rtl="0" eaLnBrk="0" fontAlgn="base" hangingPunct="0">
              <a:spcBef>
                <a:spcPct val="0"/>
              </a:spcBef>
              <a:spcAft>
                <a:spcPct val="0"/>
              </a:spcAft>
              <a:defRPr kern="1200">
                <a:solidFill>
                  <a:schemeClr val="tx1"/>
                </a:solidFill>
                <a:latin typeface="Segoe UI" charset="0"/>
                <a:ea typeface="宋体" charset="0"/>
                <a:cs typeface="+mn-cs"/>
              </a:defRPr>
            </a:lvl3pPr>
            <a:lvl4pPr marL="1371600" algn="l" rtl="0" eaLnBrk="0" fontAlgn="base" hangingPunct="0">
              <a:spcBef>
                <a:spcPct val="0"/>
              </a:spcBef>
              <a:spcAft>
                <a:spcPct val="0"/>
              </a:spcAft>
              <a:defRPr kern="1200">
                <a:solidFill>
                  <a:schemeClr val="tx1"/>
                </a:solidFill>
                <a:latin typeface="Segoe UI" charset="0"/>
                <a:ea typeface="宋体" charset="0"/>
                <a:cs typeface="+mn-cs"/>
              </a:defRPr>
            </a:lvl4pPr>
            <a:lvl5pPr marL="1828800" algn="l" rtl="0" eaLnBrk="0" fontAlgn="base" hangingPunct="0">
              <a:spcBef>
                <a:spcPct val="0"/>
              </a:spcBef>
              <a:spcAft>
                <a:spcPct val="0"/>
              </a:spcAft>
              <a:defRPr kern="1200">
                <a:solidFill>
                  <a:schemeClr val="tx1"/>
                </a:solidFill>
                <a:latin typeface="Segoe UI" charset="0"/>
                <a:ea typeface="宋体" charset="0"/>
                <a:cs typeface="+mn-cs"/>
              </a:defRPr>
            </a:lvl5pPr>
            <a:lvl6pPr marL="2286000" algn="l" defTabSz="914400" rtl="0" eaLnBrk="1" latinLnBrk="0" hangingPunct="1">
              <a:defRPr kern="1200">
                <a:solidFill>
                  <a:schemeClr val="tx1"/>
                </a:solidFill>
                <a:latin typeface="Segoe UI" charset="0"/>
                <a:ea typeface="宋体" charset="0"/>
                <a:cs typeface="+mn-cs"/>
              </a:defRPr>
            </a:lvl6pPr>
            <a:lvl7pPr marL="2743200" algn="l" defTabSz="914400" rtl="0" eaLnBrk="1" latinLnBrk="0" hangingPunct="1">
              <a:defRPr kern="1200">
                <a:solidFill>
                  <a:schemeClr val="tx1"/>
                </a:solidFill>
                <a:latin typeface="Segoe UI" charset="0"/>
                <a:ea typeface="宋体" charset="0"/>
                <a:cs typeface="+mn-cs"/>
              </a:defRPr>
            </a:lvl7pPr>
            <a:lvl8pPr marL="3200400" algn="l" defTabSz="914400" rtl="0" eaLnBrk="1" latinLnBrk="0" hangingPunct="1">
              <a:defRPr kern="1200">
                <a:solidFill>
                  <a:schemeClr val="tx1"/>
                </a:solidFill>
                <a:latin typeface="Segoe UI" charset="0"/>
                <a:ea typeface="宋体" charset="0"/>
                <a:cs typeface="+mn-cs"/>
              </a:defRPr>
            </a:lvl8pPr>
            <a:lvl9pPr marL="3657600" algn="l" defTabSz="914400" rtl="0" eaLnBrk="1" latinLnBrk="0" hangingPunct="1">
              <a:defRPr kern="1200">
                <a:solidFill>
                  <a:schemeClr val="tx1"/>
                </a:solidFill>
                <a:latin typeface="Segoe UI" charset="0"/>
                <a:ea typeface="宋体" charset="0"/>
                <a:cs typeface="+mn-cs"/>
              </a:defRPr>
            </a:lvl9pPr>
          </a:lstStyle>
          <a:p>
            <a:fld id="{9CC2917A-A0FC-4C1D-A82C-ACFA6652F6EB}" type="slidenum">
              <a:rPr lang="ko-KR" altLang="en-US" smtClean="0"/>
              <a:pPr/>
              <a:t>6</a:t>
            </a:fld>
            <a:endParaRPr lang="ko-KR" altLang="en-US"/>
          </a:p>
        </p:txBody>
      </p:sp>
      <p:sp>
        <p:nvSpPr>
          <p:cNvPr id="49" name="내용 개체 틀 2"/>
          <p:cNvSpPr txBox="1">
            <a:spLocks/>
          </p:cNvSpPr>
          <p:nvPr/>
        </p:nvSpPr>
        <p:spPr>
          <a:xfrm>
            <a:off x="174625" y="1417891"/>
            <a:ext cx="8229600" cy="5189437"/>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Clr>
                <a:schemeClr val="accent5"/>
              </a:buClr>
              <a:buFont typeface="Arial" pitchFamily="34" charset="0"/>
              <a:buChar char="•"/>
              <a:defRPr sz="2400" kern="1200">
                <a:solidFill>
                  <a:schemeClr val="tx1"/>
                </a:solidFill>
                <a:latin typeface="Calibri" panose="020F0502020204030204" pitchFamily="34" charset="0"/>
                <a:ea typeface="+mn-ea"/>
                <a:cs typeface="Times New Roman" pitchFamily="18" charset="0"/>
              </a:defRPr>
            </a:lvl1pPr>
            <a:lvl2pPr marL="742950" marR="0" indent="-285750" algn="l" defTabSz="914400" rtl="0" eaLnBrk="1" fontAlgn="auto" latinLnBrk="1" hangingPunct="1">
              <a:lnSpc>
                <a:spcPct val="100000"/>
              </a:lnSpc>
              <a:spcBef>
                <a:spcPct val="20000"/>
              </a:spcBef>
              <a:spcAft>
                <a:spcPts val="0"/>
              </a:spcAft>
              <a:buClr>
                <a:schemeClr val="accent6"/>
              </a:buClr>
              <a:buSzTx/>
              <a:buFont typeface="Arial" pitchFamily="34" charset="0"/>
              <a:buChar char="–"/>
              <a:tabLst/>
              <a:defRPr sz="2000" kern="1200">
                <a:solidFill>
                  <a:schemeClr val="tx1"/>
                </a:solidFill>
                <a:latin typeface="Calibri" panose="020F0502020204030204" pitchFamily="34" charset="0"/>
                <a:ea typeface="+mn-ea"/>
                <a:cs typeface="Arial" panose="020B0604020202020204" pitchFamily="34" charset="0"/>
              </a:defRPr>
            </a:lvl2pPr>
            <a:lvl3pPr marL="1143000" indent="-228600" algn="l" defTabSz="914400" rtl="0" eaLnBrk="1" latinLnBrk="1" hangingPunct="1">
              <a:spcBef>
                <a:spcPct val="20000"/>
              </a:spcBef>
              <a:buClr>
                <a:schemeClr val="accent3"/>
              </a:buClr>
              <a:buFont typeface="Arial" pitchFamily="34" charset="0"/>
              <a:buChar char="•"/>
              <a:defRPr sz="1800" kern="1200">
                <a:solidFill>
                  <a:schemeClr val="tx1"/>
                </a:solidFill>
                <a:latin typeface="Calibri" panose="020F0502020204030204" pitchFamily="34" charset="0"/>
                <a:ea typeface="+mn-ea"/>
                <a:cs typeface="Times New Roman" pitchFamily="18" charset="0"/>
              </a:defRPr>
            </a:lvl3pPr>
            <a:lvl4pPr marL="1600200" indent="-228600" algn="l" defTabSz="914400" rtl="0" eaLnBrk="1" latinLnBrk="1" hangingPunct="1">
              <a:spcBef>
                <a:spcPct val="20000"/>
              </a:spcBef>
              <a:buClr>
                <a:srgbClr val="FFCC00"/>
              </a:buClr>
              <a:buFont typeface="Arial" pitchFamily="34" charset="0"/>
              <a:buChar char="–"/>
              <a:defRPr sz="1600" kern="1200">
                <a:solidFill>
                  <a:schemeClr val="tx1"/>
                </a:solidFill>
                <a:latin typeface="Calibri" panose="020F0502020204030204" pitchFamily="34" charset="0"/>
                <a:ea typeface="+mn-ea"/>
                <a:cs typeface="Times New Roman" pitchFamily="18" charset="0"/>
              </a:defRPr>
            </a:lvl4pPr>
            <a:lvl5pPr marL="2057400" indent="-228600" algn="l" defTabSz="914400" rtl="0" eaLnBrk="1" latinLnBrk="1" hangingPunct="1">
              <a:spcBef>
                <a:spcPct val="20000"/>
              </a:spcBef>
              <a:buFont typeface="Arial" pitchFamily="34" charset="0"/>
              <a:buChar char="»"/>
              <a:defRPr sz="1600" kern="1200">
                <a:solidFill>
                  <a:schemeClr val="tx1"/>
                </a:solidFill>
                <a:latin typeface="Calibri" panose="020F0502020204030204" pitchFamily="34" charset="0"/>
                <a:ea typeface="+mn-ea"/>
                <a:cs typeface="Times New Roman" pitchFamily="18"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ko-KR" sz="2800" dirty="0"/>
              <a:t>3</a:t>
            </a:r>
            <a:r>
              <a:rPr lang="en-US" altLang="ko-KR" sz="2800" dirty="0" smtClean="0"/>
              <a:t>. Per packet, per system call processing</a:t>
            </a:r>
          </a:p>
        </p:txBody>
      </p:sp>
      <p:sp>
        <p:nvSpPr>
          <p:cNvPr id="50" name="직사각형 149"/>
          <p:cNvSpPr/>
          <p:nvPr/>
        </p:nvSpPr>
        <p:spPr>
          <a:xfrm>
            <a:off x="4914791" y="4363360"/>
            <a:ext cx="4130837" cy="5836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nSpc>
                <a:spcPct val="80000"/>
              </a:lnSpc>
            </a:pPr>
            <a:r>
              <a:rPr lang="en-US" altLang="ko-KR" sz="2000" b="1" dirty="0" smtClean="0">
                <a:solidFill>
                  <a:schemeClr val="tx1"/>
                </a:solidFill>
                <a:latin typeface="Calibri" panose="020F0502020204030204" pitchFamily="34" charset="0"/>
                <a:cs typeface="Arial" panose="020B0604020202020204" pitchFamily="34" charset="0"/>
              </a:rPr>
              <a:t>Inefficient per packet processing</a:t>
            </a:r>
          </a:p>
        </p:txBody>
      </p:sp>
      <p:sp>
        <p:nvSpPr>
          <p:cNvPr id="51" name="직사각형 151"/>
          <p:cNvSpPr/>
          <p:nvPr/>
        </p:nvSpPr>
        <p:spPr>
          <a:xfrm>
            <a:off x="4957271" y="3131017"/>
            <a:ext cx="2835456" cy="707886"/>
          </a:xfrm>
          <a:prstGeom prst="rect">
            <a:avLst/>
          </a:prstGeom>
        </p:spPr>
        <p:txBody>
          <a:bodyPr wrap="non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2000" dirty="0" smtClean="0">
                <a:latin typeface="Calibri" panose="020F0502020204030204" pitchFamily="34" charset="0"/>
                <a:cs typeface="Arial" panose="020B0604020202020204" pitchFamily="34" charset="0"/>
              </a:rPr>
              <a:t>Frequent mode switching</a:t>
            </a:r>
            <a:br>
              <a:rPr lang="en-US" altLang="ko-KR" sz="2000" dirty="0" smtClean="0">
                <a:latin typeface="Calibri" panose="020F0502020204030204" pitchFamily="34" charset="0"/>
                <a:cs typeface="Arial" panose="020B0604020202020204" pitchFamily="34" charset="0"/>
              </a:rPr>
            </a:br>
            <a:r>
              <a:rPr lang="en-US" altLang="ko-KR" sz="2000" dirty="0" smtClean="0">
                <a:latin typeface="Calibri" panose="020F0502020204030204" pitchFamily="34" charset="0"/>
                <a:cs typeface="Arial" panose="020B0604020202020204" pitchFamily="34" charset="0"/>
              </a:rPr>
              <a:t>Cache </a:t>
            </a:r>
            <a:r>
              <a:rPr lang="en-US" altLang="ko-KR" sz="2000" dirty="0">
                <a:latin typeface="Calibri" panose="020F0502020204030204" pitchFamily="34" charset="0"/>
                <a:cs typeface="Arial" panose="020B0604020202020204" pitchFamily="34" charset="0"/>
              </a:rPr>
              <a:t>pollution</a:t>
            </a:r>
            <a:endParaRPr lang="ko-KR" altLang="en-US" sz="2000" dirty="0"/>
          </a:p>
        </p:txBody>
      </p:sp>
      <p:sp>
        <p:nvSpPr>
          <p:cNvPr id="52" name="직사각형 152"/>
          <p:cNvSpPr/>
          <p:nvPr/>
        </p:nvSpPr>
        <p:spPr>
          <a:xfrm>
            <a:off x="5019571" y="4950699"/>
            <a:ext cx="4780217" cy="400110"/>
          </a:xfrm>
          <a:prstGeom prst="rect">
            <a:avLst/>
          </a:prstGeom>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2000" dirty="0" smtClean="0">
                <a:latin typeface="Calibri" panose="020F0502020204030204" pitchFamily="34" charset="0"/>
                <a:cs typeface="Arial" panose="020B0604020202020204" pitchFamily="34" charset="0"/>
              </a:rPr>
              <a:t>Per packet memory allocation</a:t>
            </a:r>
            <a:endParaRPr lang="ko-KR" altLang="en-US" sz="2000" dirty="0"/>
          </a:p>
        </p:txBody>
      </p:sp>
      <p:cxnSp>
        <p:nvCxnSpPr>
          <p:cNvPr id="53" name="직선 연결선 146"/>
          <p:cNvCxnSpPr/>
          <p:nvPr/>
        </p:nvCxnSpPr>
        <p:spPr>
          <a:xfrm>
            <a:off x="13937" y="2815625"/>
            <a:ext cx="4537225" cy="0"/>
          </a:xfrm>
          <a:prstGeom prst="line">
            <a:avLst/>
          </a:prstGeom>
          <a:ln w="57150">
            <a:prstDash val="solid"/>
          </a:ln>
        </p:spPr>
        <p:style>
          <a:lnRef idx="1">
            <a:schemeClr val="dk1"/>
          </a:lnRef>
          <a:fillRef idx="0">
            <a:schemeClr val="dk1"/>
          </a:fillRef>
          <a:effectRef idx="0">
            <a:schemeClr val="dk1"/>
          </a:effectRef>
          <a:fontRef idx="minor">
            <a:schemeClr val="tx1"/>
          </a:fontRef>
        </p:style>
      </p:cxnSp>
      <p:cxnSp>
        <p:nvCxnSpPr>
          <p:cNvPr id="54" name="직선 화살표 연결선 148"/>
          <p:cNvCxnSpPr/>
          <p:nvPr/>
        </p:nvCxnSpPr>
        <p:spPr>
          <a:xfrm flipV="1">
            <a:off x="4398953" y="2397745"/>
            <a:ext cx="0" cy="2678666"/>
          </a:xfrm>
          <a:prstGeom prst="straightConnector1">
            <a:avLst/>
          </a:prstGeom>
          <a:ln w="38100">
            <a:solidFill>
              <a:schemeClr val="tx1"/>
            </a:solidFill>
            <a:prstDash val="sysDash"/>
            <a:headEnd type="triangle"/>
            <a:tailEnd type="triangle"/>
          </a:ln>
        </p:spPr>
        <p:style>
          <a:lnRef idx="1">
            <a:schemeClr val="dk1"/>
          </a:lnRef>
          <a:fillRef idx="0">
            <a:schemeClr val="dk1"/>
          </a:fillRef>
          <a:effectRef idx="0">
            <a:schemeClr val="dk1"/>
          </a:effectRef>
          <a:fontRef idx="minor">
            <a:schemeClr val="tx1"/>
          </a:fontRef>
        </p:style>
      </p:cxnSp>
      <p:sp>
        <p:nvSpPr>
          <p:cNvPr id="55" name="오른쪽 중괄호 150"/>
          <p:cNvSpPr/>
          <p:nvPr/>
        </p:nvSpPr>
        <p:spPr>
          <a:xfrm>
            <a:off x="4539008" y="2524009"/>
            <a:ext cx="229493" cy="613505"/>
          </a:xfrm>
          <a:prstGeom prst="rightBrace">
            <a:avLst/>
          </a:prstGeom>
          <a:ln w="38100" cmpd="sng">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lang="ko-KR" altLang="en-US" sz="2000"/>
          </a:p>
        </p:txBody>
      </p:sp>
      <p:sp>
        <p:nvSpPr>
          <p:cNvPr id="56" name="오른쪽 중괄호 153"/>
          <p:cNvSpPr/>
          <p:nvPr/>
        </p:nvSpPr>
        <p:spPr>
          <a:xfrm>
            <a:off x="4519601" y="4337037"/>
            <a:ext cx="229493" cy="613505"/>
          </a:xfrm>
          <a:prstGeom prst="rightBrace">
            <a:avLst/>
          </a:prstGeom>
          <a:ln w="38100" cmpd="sng">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endParaRPr lang="ko-KR" altLang="en-US" sz="2000"/>
          </a:p>
        </p:txBody>
      </p:sp>
      <p:sp>
        <p:nvSpPr>
          <p:cNvPr id="57" name="직사각형 154"/>
          <p:cNvSpPr/>
          <p:nvPr/>
        </p:nvSpPr>
        <p:spPr>
          <a:xfrm>
            <a:off x="4956922" y="2497721"/>
            <a:ext cx="4098819" cy="58365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ko-KR"/>
            </a:defPPr>
            <a:lvl1pPr marL="0" algn="l" defTabSz="914400" rtl="0" eaLnBrk="1" latinLnBrk="1" hangingPunct="1">
              <a:defRPr sz="1800" kern="1200">
                <a:solidFill>
                  <a:schemeClr val="dk1"/>
                </a:solidFill>
                <a:latin typeface="+mn-lt"/>
                <a:ea typeface="+mn-ea"/>
                <a:cs typeface="+mn-cs"/>
              </a:defRPr>
            </a:lvl1pPr>
            <a:lvl2pPr marL="457200" algn="l" defTabSz="914400" rtl="0" eaLnBrk="1" latinLnBrk="1" hangingPunct="1">
              <a:defRPr sz="1800" kern="1200">
                <a:solidFill>
                  <a:schemeClr val="dk1"/>
                </a:solidFill>
                <a:latin typeface="+mn-lt"/>
                <a:ea typeface="+mn-ea"/>
                <a:cs typeface="+mn-cs"/>
              </a:defRPr>
            </a:lvl2pPr>
            <a:lvl3pPr marL="914400" algn="l" defTabSz="914400" rtl="0" eaLnBrk="1" latinLnBrk="1" hangingPunct="1">
              <a:defRPr sz="1800" kern="1200">
                <a:solidFill>
                  <a:schemeClr val="dk1"/>
                </a:solidFill>
                <a:latin typeface="+mn-lt"/>
                <a:ea typeface="+mn-ea"/>
                <a:cs typeface="+mn-cs"/>
              </a:defRPr>
            </a:lvl3pPr>
            <a:lvl4pPr marL="1371600" algn="l" defTabSz="914400" rtl="0" eaLnBrk="1" latinLnBrk="1" hangingPunct="1">
              <a:defRPr sz="1800" kern="1200">
                <a:solidFill>
                  <a:schemeClr val="dk1"/>
                </a:solidFill>
                <a:latin typeface="+mn-lt"/>
                <a:ea typeface="+mn-ea"/>
                <a:cs typeface="+mn-cs"/>
              </a:defRPr>
            </a:lvl4pPr>
            <a:lvl5pPr marL="1828800" algn="l" defTabSz="914400" rtl="0" eaLnBrk="1" latinLnBrk="1" hangingPunct="1">
              <a:defRPr sz="1800" kern="1200">
                <a:solidFill>
                  <a:schemeClr val="dk1"/>
                </a:solidFill>
                <a:latin typeface="+mn-lt"/>
                <a:ea typeface="+mn-ea"/>
                <a:cs typeface="+mn-cs"/>
              </a:defRPr>
            </a:lvl5pPr>
            <a:lvl6pPr marL="2286000" algn="l" defTabSz="914400" rtl="0" eaLnBrk="1" latinLnBrk="1" hangingPunct="1">
              <a:defRPr sz="1800" kern="1200">
                <a:solidFill>
                  <a:schemeClr val="dk1"/>
                </a:solidFill>
                <a:latin typeface="+mn-lt"/>
                <a:ea typeface="+mn-ea"/>
                <a:cs typeface="+mn-cs"/>
              </a:defRPr>
            </a:lvl6pPr>
            <a:lvl7pPr marL="2743200" algn="l" defTabSz="914400" rtl="0" eaLnBrk="1" latinLnBrk="1" hangingPunct="1">
              <a:defRPr sz="1800" kern="1200">
                <a:solidFill>
                  <a:schemeClr val="dk1"/>
                </a:solidFill>
                <a:latin typeface="+mn-lt"/>
                <a:ea typeface="+mn-ea"/>
                <a:cs typeface="+mn-cs"/>
              </a:defRPr>
            </a:lvl7pPr>
            <a:lvl8pPr marL="3200400" algn="l" defTabSz="914400" rtl="0" eaLnBrk="1" latinLnBrk="1" hangingPunct="1">
              <a:defRPr sz="1800" kern="1200">
                <a:solidFill>
                  <a:schemeClr val="dk1"/>
                </a:solidFill>
                <a:latin typeface="+mn-lt"/>
                <a:ea typeface="+mn-ea"/>
                <a:cs typeface="+mn-cs"/>
              </a:defRPr>
            </a:lvl8pPr>
            <a:lvl9pPr marL="3657600" algn="l" defTabSz="914400" rtl="0" eaLnBrk="1" latinLnBrk="1" hangingPunct="1">
              <a:defRPr sz="1800" kern="1200">
                <a:solidFill>
                  <a:schemeClr val="dk1"/>
                </a:solidFill>
                <a:latin typeface="+mn-lt"/>
                <a:ea typeface="+mn-ea"/>
                <a:cs typeface="+mn-cs"/>
              </a:defRPr>
            </a:lvl9pPr>
          </a:lstStyle>
          <a:p>
            <a:pPr>
              <a:lnSpc>
                <a:spcPct val="80000"/>
              </a:lnSpc>
            </a:pPr>
            <a:r>
              <a:rPr lang="en-US" altLang="ko-KR" sz="2000" b="1" dirty="0" smtClean="0">
                <a:solidFill>
                  <a:schemeClr val="tx1"/>
                </a:solidFill>
                <a:latin typeface="Calibri" panose="020F0502020204030204" pitchFamily="34" charset="0"/>
                <a:cs typeface="Arial" panose="020B0604020202020204" pitchFamily="34" charset="0"/>
              </a:rPr>
              <a:t>Inefficient per system call processing</a:t>
            </a:r>
          </a:p>
        </p:txBody>
      </p:sp>
      <p:grpSp>
        <p:nvGrpSpPr>
          <p:cNvPr id="61" name="Group 6"/>
          <p:cNvGrpSpPr/>
          <p:nvPr/>
        </p:nvGrpSpPr>
        <p:grpSpPr>
          <a:xfrm>
            <a:off x="4591128" y="5336296"/>
            <a:ext cx="1783871" cy="276016"/>
            <a:chOff x="4329541" y="5226644"/>
            <a:chExt cx="1783871" cy="276016"/>
          </a:xfrm>
        </p:grpSpPr>
        <p:sp>
          <p:nvSpPr>
            <p:cNvPr id="62" name="직사각형 31"/>
            <p:cNvSpPr/>
            <p:nvPr/>
          </p:nvSpPr>
          <p:spPr>
            <a:xfrm rot="5400000">
              <a:off x="4349498" y="5206687"/>
              <a:ext cx="276016" cy="31592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cxnSp>
          <p:nvCxnSpPr>
            <p:cNvPr id="100" name="Straight Arrow Connector 5"/>
            <p:cNvCxnSpPr/>
            <p:nvPr/>
          </p:nvCxnSpPr>
          <p:spPr>
            <a:xfrm>
              <a:off x="4757984" y="5386754"/>
              <a:ext cx="1355428" cy="0"/>
            </a:xfrm>
            <a:prstGeom prst="straightConnector1">
              <a:avLst/>
            </a:prstGeom>
            <a:ln w="5715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1" name="Group 7"/>
          <p:cNvGrpSpPr/>
          <p:nvPr/>
        </p:nvGrpSpPr>
        <p:grpSpPr>
          <a:xfrm>
            <a:off x="4591128" y="5658553"/>
            <a:ext cx="3162731" cy="276016"/>
            <a:chOff x="4329541" y="5548901"/>
            <a:chExt cx="3162731" cy="276016"/>
          </a:xfrm>
        </p:grpSpPr>
        <p:sp>
          <p:nvSpPr>
            <p:cNvPr id="102" name="직사각형 30"/>
            <p:cNvSpPr/>
            <p:nvPr/>
          </p:nvSpPr>
          <p:spPr>
            <a:xfrm rot="5400000">
              <a:off x="4349498" y="5528944"/>
              <a:ext cx="276016" cy="315929"/>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cxnSp>
          <p:nvCxnSpPr>
            <p:cNvPr id="103" name="Straight Arrow Connector 23"/>
            <p:cNvCxnSpPr/>
            <p:nvPr/>
          </p:nvCxnSpPr>
          <p:spPr>
            <a:xfrm>
              <a:off x="6136844" y="5686908"/>
              <a:ext cx="1355428" cy="0"/>
            </a:xfrm>
            <a:prstGeom prst="straightConnector1">
              <a:avLst/>
            </a:prstGeom>
            <a:ln w="5715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4" name="Group 8"/>
          <p:cNvGrpSpPr/>
          <p:nvPr/>
        </p:nvGrpSpPr>
        <p:grpSpPr>
          <a:xfrm>
            <a:off x="4585562" y="6024770"/>
            <a:ext cx="4460066" cy="276016"/>
            <a:chOff x="4323975" y="5871158"/>
            <a:chExt cx="4460066" cy="276016"/>
          </a:xfrm>
        </p:grpSpPr>
        <p:sp>
          <p:nvSpPr>
            <p:cNvPr id="105" name="직사각형 30"/>
            <p:cNvSpPr/>
            <p:nvPr/>
          </p:nvSpPr>
          <p:spPr>
            <a:xfrm rot="5400000">
              <a:off x="4343932" y="5851201"/>
              <a:ext cx="276016" cy="31592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smtClean="0"/>
            </a:p>
          </p:txBody>
        </p:sp>
        <p:cxnSp>
          <p:nvCxnSpPr>
            <p:cNvPr id="106" name="Straight Arrow Connector 24"/>
            <p:cNvCxnSpPr/>
            <p:nvPr/>
          </p:nvCxnSpPr>
          <p:spPr>
            <a:xfrm>
              <a:off x="7428613" y="6009165"/>
              <a:ext cx="1355428" cy="0"/>
            </a:xfrm>
            <a:prstGeom prst="straightConnector1">
              <a:avLst/>
            </a:prstGeom>
            <a:ln w="57150" cmpd="sng">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7" name="직사각형 101"/>
          <p:cNvSpPr/>
          <p:nvPr/>
        </p:nvSpPr>
        <p:spPr>
          <a:xfrm>
            <a:off x="4957271" y="1986418"/>
            <a:ext cx="3865443" cy="400110"/>
          </a:xfrm>
          <a:prstGeom prst="rect">
            <a:avLst/>
          </a:prstGeom>
        </p:spPr>
        <p:txBody>
          <a:bodyPr wrap="square">
            <a:spAutoFit/>
          </a:bodyPr>
          <a:lstStyle/>
          <a:p>
            <a:r>
              <a:rPr lang="en-US" altLang="ko-KR" sz="2000" i="1" dirty="0">
                <a:latin typeface="Calibri" panose="020F0502020204030204" pitchFamily="34" charset="0"/>
                <a:cs typeface="Arial" panose="020B0604020202020204" pitchFamily="34" charset="0"/>
              </a:rPr>
              <a:t>a</a:t>
            </a:r>
            <a:r>
              <a:rPr lang="en-US" altLang="ko-KR" sz="2000" i="1" dirty="0" smtClean="0">
                <a:latin typeface="Calibri" panose="020F0502020204030204" pitchFamily="34" charset="0"/>
                <a:cs typeface="Arial" panose="020B0604020202020204" pitchFamily="34" charset="0"/>
              </a:rPr>
              <a:t>ccept(), read(), write()</a:t>
            </a:r>
            <a:endParaRPr lang="ko-KR" altLang="en-US" sz="2000" i="1" dirty="0">
              <a:latin typeface="Calibri" panose="020F0502020204030204" pitchFamily="34" charset="0"/>
              <a:cs typeface="Arial" panose="020B0604020202020204" pitchFamily="34" charset="0"/>
            </a:endParaRPr>
          </a:p>
        </p:txBody>
      </p:sp>
      <p:sp>
        <p:nvSpPr>
          <p:cNvPr id="108" name="직사각형 28"/>
          <p:cNvSpPr/>
          <p:nvPr/>
        </p:nvSpPr>
        <p:spPr>
          <a:xfrm>
            <a:off x="854687" y="4722888"/>
            <a:ext cx="3380153" cy="384166"/>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Packet I/O</a:t>
            </a:r>
            <a:endParaRPr lang="ko-KR" altLang="en-US" sz="2400" dirty="0">
              <a:latin typeface="Calibri" panose="020F0502020204030204" pitchFamily="34" charset="0"/>
              <a:cs typeface="Arial" panose="020B0604020202020204" pitchFamily="34" charset="0"/>
            </a:endParaRPr>
          </a:p>
        </p:txBody>
      </p:sp>
      <p:sp>
        <p:nvSpPr>
          <p:cNvPr id="109" name="직사각형 32"/>
          <p:cNvSpPr/>
          <p:nvPr/>
        </p:nvSpPr>
        <p:spPr>
          <a:xfrm>
            <a:off x="854686" y="3877003"/>
            <a:ext cx="3380153" cy="757120"/>
          </a:xfrm>
          <a:prstGeom prst="rect">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Kernel TCP</a:t>
            </a:r>
            <a:endParaRPr lang="ko-KR" altLang="en-US" sz="2400" dirty="0">
              <a:latin typeface="Calibri" panose="020F0502020204030204" pitchFamily="34" charset="0"/>
              <a:cs typeface="Arial" panose="020B0604020202020204" pitchFamily="34" charset="0"/>
            </a:endParaRPr>
          </a:p>
        </p:txBody>
      </p:sp>
      <p:sp>
        <p:nvSpPr>
          <p:cNvPr id="110" name="직사각형 35"/>
          <p:cNvSpPr/>
          <p:nvPr/>
        </p:nvSpPr>
        <p:spPr>
          <a:xfrm>
            <a:off x="854686" y="1968951"/>
            <a:ext cx="3380153" cy="644654"/>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Application thread</a:t>
            </a:r>
            <a:endParaRPr lang="ko-KR" altLang="en-US" sz="2400" dirty="0">
              <a:latin typeface="Calibri" panose="020F0502020204030204" pitchFamily="34" charset="0"/>
              <a:cs typeface="Arial" panose="020B0604020202020204" pitchFamily="34" charset="0"/>
            </a:endParaRPr>
          </a:p>
        </p:txBody>
      </p:sp>
      <p:sp>
        <p:nvSpPr>
          <p:cNvPr id="111" name="직사각형 43"/>
          <p:cNvSpPr/>
          <p:nvPr/>
        </p:nvSpPr>
        <p:spPr>
          <a:xfrm>
            <a:off x="854688" y="3105584"/>
            <a:ext cx="1753902" cy="590337"/>
          </a:xfrm>
          <a:prstGeom prst="rect">
            <a:avLst/>
          </a:prstGeom>
          <a:solidFill>
            <a:srgbClr val="92D050"/>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BSD socket</a:t>
            </a:r>
            <a:endParaRPr lang="ko-KR" altLang="en-US" sz="2400" dirty="0">
              <a:latin typeface="Calibri" panose="020F0502020204030204" pitchFamily="34" charset="0"/>
              <a:cs typeface="Arial" panose="020B0604020202020204" pitchFamily="34" charset="0"/>
            </a:endParaRPr>
          </a:p>
        </p:txBody>
      </p:sp>
      <p:sp>
        <p:nvSpPr>
          <p:cNvPr id="112" name="직사각형 44"/>
          <p:cNvSpPr/>
          <p:nvPr/>
        </p:nvSpPr>
        <p:spPr>
          <a:xfrm>
            <a:off x="2611771" y="3105584"/>
            <a:ext cx="1623068" cy="590337"/>
          </a:xfrm>
          <a:prstGeom prst="rect">
            <a:avLst/>
          </a:prstGeom>
          <a:solidFill>
            <a:srgbClr val="92D050"/>
          </a:solidFill>
          <a:ln w="28575">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en-US" altLang="ko-KR" sz="2400" dirty="0" smtClean="0">
                <a:latin typeface="Calibri" panose="020F0502020204030204" pitchFamily="34" charset="0"/>
                <a:cs typeface="Arial" panose="020B0604020202020204" pitchFamily="34" charset="0"/>
              </a:rPr>
              <a:t>Linux </a:t>
            </a:r>
            <a:r>
              <a:rPr lang="en-US" altLang="ko-KR" sz="2400" dirty="0" err="1" smtClean="0">
                <a:latin typeface="Calibri" panose="020F0502020204030204" pitchFamily="34" charset="0"/>
                <a:cs typeface="Arial" panose="020B0604020202020204" pitchFamily="34" charset="0"/>
              </a:rPr>
              <a:t>epoll</a:t>
            </a:r>
            <a:endParaRPr lang="ko-KR" altLang="en-US" sz="2400" dirty="0">
              <a:latin typeface="Calibri" panose="020F0502020204030204" pitchFamily="34" charset="0"/>
              <a:cs typeface="Arial" panose="020B0604020202020204" pitchFamily="34" charset="0"/>
            </a:endParaRPr>
          </a:p>
        </p:txBody>
      </p:sp>
      <p:sp>
        <p:nvSpPr>
          <p:cNvPr id="113" name="직사각형 101"/>
          <p:cNvSpPr/>
          <p:nvPr/>
        </p:nvSpPr>
        <p:spPr>
          <a:xfrm>
            <a:off x="-64722" y="2805162"/>
            <a:ext cx="1031159" cy="461665"/>
          </a:xfrm>
          <a:prstGeom prst="rect">
            <a:avLst/>
          </a:prstGeom>
        </p:spPr>
        <p:txBody>
          <a:bodyPr wrap="square">
            <a:spAutoFit/>
          </a:bodyPr>
          <a:lstStyle/>
          <a:p>
            <a:r>
              <a:rPr lang="en-US" altLang="ko-KR" sz="2400" b="1" dirty="0" smtClean="0">
                <a:latin typeface="Calibri" panose="020F0502020204030204" pitchFamily="34" charset="0"/>
                <a:cs typeface="Arial" panose="020B0604020202020204" pitchFamily="34" charset="0"/>
              </a:rPr>
              <a:t>Kernel</a:t>
            </a:r>
            <a:endParaRPr lang="ko-KR" altLang="en-US" sz="2400" b="1" dirty="0">
              <a:latin typeface="Calibri" panose="020F0502020204030204" pitchFamily="34" charset="0"/>
              <a:cs typeface="Arial" panose="020B0604020202020204" pitchFamily="34" charset="0"/>
            </a:endParaRPr>
          </a:p>
        </p:txBody>
      </p:sp>
      <p:sp>
        <p:nvSpPr>
          <p:cNvPr id="114" name="직사각형 101"/>
          <p:cNvSpPr/>
          <p:nvPr/>
        </p:nvSpPr>
        <p:spPr>
          <a:xfrm>
            <a:off x="-64722" y="2391073"/>
            <a:ext cx="1031159" cy="461665"/>
          </a:xfrm>
          <a:prstGeom prst="rect">
            <a:avLst/>
          </a:prstGeom>
        </p:spPr>
        <p:txBody>
          <a:bodyPr wrap="square">
            <a:spAutoFit/>
          </a:bodyPr>
          <a:lstStyle/>
          <a:p>
            <a:r>
              <a:rPr lang="en-US" altLang="ko-KR" sz="2400" b="1" dirty="0" smtClean="0">
                <a:latin typeface="Calibri" panose="020F0502020204030204" pitchFamily="34" charset="0"/>
                <a:cs typeface="Arial" panose="020B0604020202020204" pitchFamily="34" charset="0"/>
              </a:rPr>
              <a:t>User</a:t>
            </a:r>
            <a:endParaRPr lang="ko-KR" altLang="en-US" sz="2400" b="1" dirty="0">
              <a:latin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107682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nodeType="after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wipe(left)">
                                      <p:cBhvr>
                                        <p:cTn id="14" dur="1000"/>
                                        <p:tgtEl>
                                          <p:spTgt spid="61"/>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01"/>
                                        </p:tgtEl>
                                        <p:attrNameLst>
                                          <p:attrName>style.visibility</p:attrName>
                                        </p:attrNameLst>
                                      </p:cBhvr>
                                      <p:to>
                                        <p:strVal val="visible"/>
                                      </p:to>
                                    </p:set>
                                    <p:animEffect transition="in" filter="wipe(left)">
                                      <p:cBhvr>
                                        <p:cTn id="18" dur="1000"/>
                                        <p:tgtEl>
                                          <p:spTgt spid="101"/>
                                        </p:tgtEl>
                                      </p:cBhvr>
                                    </p:animEffect>
                                  </p:childTnLst>
                                </p:cTn>
                              </p:par>
                            </p:childTnLst>
                          </p:cTn>
                        </p:par>
                        <p:par>
                          <p:cTn id="19" fill="hold">
                            <p:stCondLst>
                              <p:cond delay="2000"/>
                            </p:stCondLst>
                            <p:childTnLst>
                              <p:par>
                                <p:cTn id="20" presetID="22" presetClass="entr" presetSubtype="8" fill="hold" nodeType="after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wipe(left)">
                                      <p:cBhvr>
                                        <p:cTn id="22" dur="1000"/>
                                        <p:tgtEl>
                                          <p:spTgt spid="10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p:bldP spid="52" grpId="0"/>
      <p:bldP spid="55" grpId="0" animBg="1"/>
      <p:bldP spid="56" grpId="0" animBg="1"/>
      <p:bldP spid="57" grpId="0" animBg="1"/>
      <p:bldP spid="10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58" name="矩形 57"/>
          <p:cNvSpPr/>
          <p:nvPr/>
        </p:nvSpPr>
        <p:spPr>
          <a:xfrm>
            <a:off x="82791" y="1450953"/>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grpSp>
        <p:nvGrpSpPr>
          <p:cNvPr id="15" name="组合 21"/>
          <p:cNvGrpSpPr>
            <a:grpSpLocks/>
          </p:cNvGrpSpPr>
          <p:nvPr/>
        </p:nvGrpSpPr>
        <p:grpSpPr bwMode="auto">
          <a:xfrm>
            <a:off x="174625" y="346075"/>
            <a:ext cx="455613" cy="419100"/>
            <a:chOff x="174567" y="249381"/>
            <a:chExt cx="947651" cy="689956"/>
          </a:xfrm>
        </p:grpSpPr>
        <p:sp>
          <p:nvSpPr>
            <p:cNvPr id="16" name="矩形 15"/>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20" name="矩形 1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1" name="任意多边形 10"/>
          <p:cNvSpPr>
            <a:spLocks/>
          </p:cNvSpPr>
          <p:nvPr/>
        </p:nvSpPr>
        <p:spPr bwMode="auto">
          <a:xfrm>
            <a:off x="174625" y="873663"/>
            <a:ext cx="1543339" cy="517910"/>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zh-CN" altLang="en-US" sz="2400" b="1" dirty="0" smtClean="0">
                <a:solidFill>
                  <a:schemeClr val="bg1"/>
                </a:solidFill>
                <a:latin typeface="微软雅黑" charset="-122"/>
                <a:ea typeface="微软雅黑" charset="-122"/>
              </a:rPr>
              <a:t>解决方案</a:t>
            </a:r>
            <a:endParaRPr kumimoji="1" lang="zh-CN" altLang="en-US" sz="2400" b="1" dirty="0">
              <a:solidFill>
                <a:schemeClr val="bg1"/>
              </a:solidFill>
              <a:latin typeface="微软雅黑" charset="-122"/>
              <a:ea typeface="微软雅黑"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91" y="1860528"/>
            <a:ext cx="8958504" cy="2978972"/>
          </a:xfrm>
          <a:prstGeom prst="rect">
            <a:avLst/>
          </a:prstGeom>
        </p:spPr>
      </p:pic>
    </p:spTree>
    <p:extLst>
      <p:ext uri="{BB962C8B-B14F-4D97-AF65-F5344CB8AC3E}">
        <p14:creationId xmlns:p14="http://schemas.microsoft.com/office/powerpoint/2010/main" val="167382911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58" name="矩形 57"/>
          <p:cNvSpPr/>
          <p:nvPr/>
        </p:nvSpPr>
        <p:spPr>
          <a:xfrm>
            <a:off x="82791" y="1450953"/>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grpSp>
        <p:nvGrpSpPr>
          <p:cNvPr id="15" name="组合 21"/>
          <p:cNvGrpSpPr>
            <a:grpSpLocks/>
          </p:cNvGrpSpPr>
          <p:nvPr/>
        </p:nvGrpSpPr>
        <p:grpSpPr bwMode="auto">
          <a:xfrm>
            <a:off x="174625" y="346075"/>
            <a:ext cx="455613" cy="419100"/>
            <a:chOff x="174567" y="249381"/>
            <a:chExt cx="947651" cy="689956"/>
          </a:xfrm>
        </p:grpSpPr>
        <p:sp>
          <p:nvSpPr>
            <p:cNvPr id="16" name="矩形 15"/>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20" name="矩形 1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1" name="任意多边形 10"/>
          <p:cNvSpPr>
            <a:spLocks/>
          </p:cNvSpPr>
          <p:nvPr/>
        </p:nvSpPr>
        <p:spPr bwMode="auto">
          <a:xfrm>
            <a:off x="174625" y="873663"/>
            <a:ext cx="1543339" cy="517910"/>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zh-CN" altLang="en-US" sz="2400" b="1" dirty="0" smtClean="0">
                <a:solidFill>
                  <a:schemeClr val="bg1"/>
                </a:solidFill>
                <a:latin typeface="微软雅黑" charset="-122"/>
                <a:ea typeface="微软雅黑" charset="-122"/>
              </a:rPr>
              <a:t>解决方案</a:t>
            </a:r>
            <a:endParaRPr kumimoji="1" lang="zh-CN" altLang="en-US" sz="2400" b="1" dirty="0">
              <a:solidFill>
                <a:schemeClr val="bg1"/>
              </a:solidFill>
              <a:latin typeface="微软雅黑" charset="-122"/>
              <a:ea typeface="微软雅黑"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2866" y="1979248"/>
            <a:ext cx="4559300" cy="3200400"/>
          </a:xfrm>
          <a:prstGeom prst="rect">
            <a:avLst/>
          </a:prstGeom>
        </p:spPr>
      </p:pic>
      <p:sp>
        <p:nvSpPr>
          <p:cNvPr id="14" name="矩形 11"/>
          <p:cNvSpPr>
            <a:spLocks noChangeArrowheads="1"/>
          </p:cNvSpPr>
          <p:nvPr/>
        </p:nvSpPr>
        <p:spPr bwMode="auto">
          <a:xfrm>
            <a:off x="82791" y="1403223"/>
            <a:ext cx="8799952"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marL="457200" indent="-457200">
              <a:lnSpc>
                <a:spcPct val="160000"/>
              </a:lnSpc>
              <a:buAutoNum type="arabicPeriod"/>
            </a:pPr>
            <a:r>
              <a:rPr lang="zh-CN" altLang="en-US" sz="1600" dirty="0" smtClean="0">
                <a:solidFill>
                  <a:srgbClr val="146799"/>
                </a:solidFill>
                <a:latin typeface="Microsoft YaHei" charset="0"/>
                <a:ea typeface="Microsoft YaHei" charset="0"/>
                <a:cs typeface="Microsoft YaHei" charset="0"/>
              </a:rPr>
              <a:t>不修改</a:t>
            </a:r>
            <a:r>
              <a:rPr lang="en-US" altLang="zh-CN" sz="1600" dirty="0" smtClean="0">
                <a:solidFill>
                  <a:srgbClr val="146799"/>
                </a:solidFill>
                <a:latin typeface="Microsoft YaHei" charset="0"/>
                <a:ea typeface="Microsoft YaHei" charset="0"/>
                <a:cs typeface="Microsoft YaHei" charset="0"/>
              </a:rPr>
              <a:t>Kernel</a:t>
            </a:r>
            <a:r>
              <a:rPr lang="zh-CN" altLang="en-US" sz="1600" dirty="0" smtClean="0">
                <a:solidFill>
                  <a:srgbClr val="146799"/>
                </a:solidFill>
                <a:latin typeface="Microsoft YaHei" charset="0"/>
                <a:ea typeface="Microsoft YaHei" charset="0"/>
                <a:cs typeface="Microsoft YaHei" charset="0"/>
              </a:rPr>
              <a:t>，只修改用户空间库</a:t>
            </a:r>
            <a:endParaRPr lang="en-US" altLang="zh-CN" sz="1600" dirty="0" smtClean="0">
              <a:solidFill>
                <a:srgbClr val="146799"/>
              </a:solidFill>
              <a:latin typeface="Microsoft YaHei" charset="0"/>
              <a:ea typeface="Microsoft YaHei" charset="0"/>
              <a:cs typeface="Microsoft YaHei" charset="0"/>
            </a:endParaRPr>
          </a:p>
          <a:p>
            <a:pPr marL="457200" indent="-457200">
              <a:lnSpc>
                <a:spcPct val="160000"/>
              </a:lnSpc>
              <a:buFontTx/>
              <a:buAutoNum type="arabicPeriod"/>
            </a:pPr>
            <a:r>
              <a:rPr lang="zh-CN" altLang="en-US" sz="1600" dirty="0" smtClean="0">
                <a:solidFill>
                  <a:srgbClr val="146799"/>
                </a:solidFill>
                <a:latin typeface="Microsoft YaHei" charset="0"/>
                <a:ea typeface="Microsoft YaHei" charset="0"/>
                <a:cs typeface="Microsoft YaHei" charset="0"/>
              </a:rPr>
              <a:t>为</a:t>
            </a:r>
            <a:r>
              <a:rPr lang="zh-CN" altLang="en-US" sz="1600" dirty="0">
                <a:solidFill>
                  <a:srgbClr val="146799"/>
                </a:solidFill>
                <a:latin typeface="Microsoft YaHei" charset="0"/>
                <a:ea typeface="Microsoft YaHei" charset="0"/>
                <a:cs typeface="Microsoft YaHei" charset="0"/>
              </a:rPr>
              <a:t>每个核维护自己的数据结构，包括</a:t>
            </a:r>
            <a:r>
              <a:rPr lang="en-US" altLang="zh-CN" sz="1600" dirty="0" err="1">
                <a:solidFill>
                  <a:srgbClr val="146799"/>
                </a:solidFill>
                <a:latin typeface="Microsoft YaHei" charset="0"/>
                <a:ea typeface="Microsoft YaHei" charset="0"/>
                <a:cs typeface="Microsoft YaHei" charset="0"/>
              </a:rPr>
              <a:t>tcb</a:t>
            </a:r>
            <a:r>
              <a:rPr lang="zh-CN" altLang="en-US" sz="1600" dirty="0" smtClean="0">
                <a:solidFill>
                  <a:srgbClr val="146799"/>
                </a:solidFill>
                <a:latin typeface="Microsoft YaHei" charset="0"/>
                <a:ea typeface="Microsoft YaHei" charset="0"/>
                <a:cs typeface="Microsoft YaHei" charset="0"/>
              </a:rPr>
              <a:t>、</a:t>
            </a:r>
            <a:r>
              <a:rPr lang="en-US" altLang="zh-CN" sz="1600" dirty="0" smtClean="0">
                <a:solidFill>
                  <a:srgbClr val="146799"/>
                </a:solidFill>
                <a:latin typeface="Microsoft YaHei" charset="0"/>
                <a:ea typeface="Microsoft YaHei" charset="0"/>
                <a:cs typeface="Microsoft YaHei" charset="0"/>
              </a:rPr>
              <a:t/>
            </a:r>
            <a:br>
              <a:rPr lang="en-US" altLang="zh-CN" sz="1600" dirty="0" smtClean="0">
                <a:solidFill>
                  <a:srgbClr val="146799"/>
                </a:solidFill>
                <a:latin typeface="Microsoft YaHei" charset="0"/>
                <a:ea typeface="Microsoft YaHei" charset="0"/>
                <a:cs typeface="Microsoft YaHei" charset="0"/>
              </a:rPr>
            </a:br>
            <a:r>
              <a:rPr lang="en-US" altLang="zh-CN" sz="1600" dirty="0" smtClean="0">
                <a:solidFill>
                  <a:srgbClr val="146799"/>
                </a:solidFill>
                <a:latin typeface="Microsoft YaHei" charset="0"/>
                <a:ea typeface="Microsoft YaHei" charset="0"/>
                <a:cs typeface="Microsoft YaHei" charset="0"/>
              </a:rPr>
              <a:t>socket</a:t>
            </a:r>
            <a:r>
              <a:rPr lang="zh-CN" altLang="en-US" sz="1600" dirty="0">
                <a:solidFill>
                  <a:srgbClr val="146799"/>
                </a:solidFill>
                <a:latin typeface="Microsoft YaHei" charset="0"/>
                <a:ea typeface="Microsoft YaHei" charset="0"/>
                <a:cs typeface="Microsoft YaHei" charset="0"/>
              </a:rPr>
              <a:t>的</a:t>
            </a:r>
            <a:r>
              <a:rPr lang="en-US" altLang="zh-CN" sz="1600" dirty="0">
                <a:solidFill>
                  <a:srgbClr val="146799"/>
                </a:solidFill>
                <a:latin typeface="Microsoft YaHei" charset="0"/>
                <a:ea typeface="Microsoft YaHei" charset="0"/>
                <a:cs typeface="Microsoft YaHei" charset="0"/>
              </a:rPr>
              <a:t>buffer</a:t>
            </a:r>
            <a:r>
              <a:rPr lang="zh-CN" altLang="en-US" sz="1600" dirty="0">
                <a:solidFill>
                  <a:srgbClr val="146799"/>
                </a:solidFill>
                <a:latin typeface="Microsoft YaHei" charset="0"/>
                <a:ea typeface="Microsoft YaHei" charset="0"/>
                <a:cs typeface="Microsoft YaHei" charset="0"/>
              </a:rPr>
              <a:t>以及相应队列，从而</a:t>
            </a:r>
            <a:r>
              <a:rPr lang="zh-CN" altLang="en-US" sz="1600" dirty="0" smtClean="0">
                <a:solidFill>
                  <a:srgbClr val="146799"/>
                </a:solidFill>
                <a:latin typeface="Microsoft YaHei" charset="0"/>
                <a:ea typeface="Microsoft YaHei" charset="0"/>
                <a:cs typeface="Microsoft YaHei" charset="0"/>
              </a:rPr>
              <a:t>避免</a:t>
            </a:r>
            <a:r>
              <a:rPr lang="en-US" altLang="zh-CN" sz="1600" dirty="0" smtClean="0">
                <a:solidFill>
                  <a:srgbClr val="146799"/>
                </a:solidFill>
                <a:latin typeface="Microsoft YaHei" charset="0"/>
                <a:ea typeface="Microsoft YaHei" charset="0"/>
                <a:cs typeface="Microsoft YaHei" charset="0"/>
              </a:rPr>
              <a:t/>
            </a:r>
            <a:br>
              <a:rPr lang="en-US" altLang="zh-CN" sz="1600" dirty="0" smtClean="0">
                <a:solidFill>
                  <a:srgbClr val="146799"/>
                </a:solidFill>
                <a:latin typeface="Microsoft YaHei" charset="0"/>
                <a:ea typeface="Microsoft YaHei" charset="0"/>
                <a:cs typeface="Microsoft YaHei" charset="0"/>
              </a:rPr>
            </a:br>
            <a:r>
              <a:rPr lang="zh-CN" altLang="en-US" sz="1600" dirty="0" smtClean="0">
                <a:solidFill>
                  <a:srgbClr val="146799"/>
                </a:solidFill>
                <a:latin typeface="Microsoft YaHei" charset="0"/>
                <a:ea typeface="Microsoft YaHei" charset="0"/>
                <a:cs typeface="Microsoft YaHei" charset="0"/>
              </a:rPr>
              <a:t>竞争</a:t>
            </a:r>
            <a:r>
              <a:rPr lang="zh-CN" altLang="en-US" sz="1600" dirty="0">
                <a:solidFill>
                  <a:srgbClr val="146799"/>
                </a:solidFill>
                <a:latin typeface="Microsoft YaHei" charset="0"/>
                <a:ea typeface="Microsoft YaHei" charset="0"/>
                <a:cs typeface="Microsoft YaHei" charset="0"/>
              </a:rPr>
              <a:t>锁问题，并增加缓存</a:t>
            </a:r>
            <a:r>
              <a:rPr lang="zh-CN" altLang="en-US" sz="1600" dirty="0">
                <a:solidFill>
                  <a:srgbClr val="146799"/>
                </a:solidFill>
                <a:latin typeface="Microsoft YaHei" charset="0"/>
                <a:ea typeface="Microsoft YaHei" charset="0"/>
                <a:cs typeface="Microsoft YaHei" charset="0"/>
              </a:rPr>
              <a:t>性能</a:t>
            </a:r>
            <a:endParaRPr lang="en-US" altLang="zh-CN" sz="1600" dirty="0">
              <a:solidFill>
                <a:srgbClr val="146799"/>
              </a:solidFill>
              <a:latin typeface="Microsoft YaHei" charset="0"/>
              <a:ea typeface="Microsoft YaHei" charset="0"/>
              <a:cs typeface="Microsoft YaHei" charset="0"/>
            </a:endParaRPr>
          </a:p>
          <a:p>
            <a:pPr marL="457200" indent="-457200">
              <a:lnSpc>
                <a:spcPct val="160000"/>
              </a:lnSpc>
              <a:buFontTx/>
              <a:buAutoNum type="arabicPeriod"/>
            </a:pPr>
            <a:r>
              <a:rPr lang="zh-CN" altLang="en-US" sz="1600" dirty="0">
                <a:solidFill>
                  <a:srgbClr val="146799"/>
                </a:solidFill>
                <a:latin typeface="Microsoft YaHei" charset="0"/>
                <a:ea typeface="Microsoft YaHei" charset="0"/>
                <a:cs typeface="Microsoft YaHei" charset="0"/>
              </a:rPr>
              <a:t>为了保证多网卡下的高效处理，</a:t>
            </a:r>
            <a:r>
              <a:rPr lang="en-US" altLang="zh-CN" sz="1600" dirty="0" err="1">
                <a:solidFill>
                  <a:srgbClr val="146799"/>
                </a:solidFill>
                <a:latin typeface="Microsoft YaHei" charset="0"/>
                <a:ea typeface="Microsoft YaHei" charset="0"/>
                <a:cs typeface="Microsoft YaHei" charset="0"/>
              </a:rPr>
              <a:t>mTCP</a:t>
            </a:r>
            <a:r>
              <a:rPr lang="zh-CN" altLang="en-US" sz="1600" dirty="0" smtClean="0">
                <a:solidFill>
                  <a:srgbClr val="146799"/>
                </a:solidFill>
                <a:latin typeface="Microsoft YaHei" charset="0"/>
                <a:ea typeface="Microsoft YaHei" charset="0"/>
                <a:cs typeface="Microsoft YaHei" charset="0"/>
              </a:rPr>
              <a:t>采</a:t>
            </a:r>
            <a:r>
              <a:rPr lang="en-US" altLang="zh-CN" sz="1600" dirty="0" smtClean="0">
                <a:solidFill>
                  <a:srgbClr val="146799"/>
                </a:solidFill>
                <a:latin typeface="Microsoft YaHei" charset="0"/>
                <a:ea typeface="Microsoft YaHei" charset="0"/>
                <a:cs typeface="Microsoft YaHei" charset="0"/>
              </a:rPr>
              <a:t/>
            </a:r>
            <a:br>
              <a:rPr lang="en-US" altLang="zh-CN" sz="1600" dirty="0" smtClean="0">
                <a:solidFill>
                  <a:srgbClr val="146799"/>
                </a:solidFill>
                <a:latin typeface="Microsoft YaHei" charset="0"/>
                <a:ea typeface="Microsoft YaHei" charset="0"/>
                <a:cs typeface="Microsoft YaHei" charset="0"/>
              </a:rPr>
            </a:br>
            <a:r>
              <a:rPr lang="zh-CN" altLang="en-US" sz="1600" dirty="0" smtClean="0">
                <a:solidFill>
                  <a:srgbClr val="146799"/>
                </a:solidFill>
                <a:latin typeface="Microsoft YaHei" charset="0"/>
                <a:ea typeface="Microsoft YaHei" charset="0"/>
                <a:cs typeface="Microsoft YaHei" charset="0"/>
              </a:rPr>
              <a:t>用</a:t>
            </a:r>
            <a:r>
              <a:rPr lang="en-US" altLang="zh-CN" sz="1600" dirty="0" err="1">
                <a:solidFill>
                  <a:srgbClr val="146799"/>
                </a:solidFill>
                <a:latin typeface="Microsoft YaHei" charset="0"/>
                <a:ea typeface="Microsoft YaHei" charset="0"/>
                <a:cs typeface="Microsoft YaHei" charset="0"/>
              </a:rPr>
              <a:t>PacketShader</a:t>
            </a:r>
            <a:r>
              <a:rPr lang="en-US" altLang="zh-CN" sz="1600" dirty="0">
                <a:solidFill>
                  <a:srgbClr val="146799"/>
                </a:solidFill>
                <a:latin typeface="Microsoft YaHei" charset="0"/>
                <a:ea typeface="Microsoft YaHei" charset="0"/>
                <a:cs typeface="Microsoft YaHei" charset="0"/>
              </a:rPr>
              <a:t> I / O</a:t>
            </a:r>
            <a:r>
              <a:rPr lang="zh-CN" altLang="en-US" sz="1600" dirty="0">
                <a:solidFill>
                  <a:srgbClr val="146799"/>
                </a:solidFill>
                <a:latin typeface="Microsoft YaHei" charset="0"/>
                <a:ea typeface="Microsoft YaHei" charset="0"/>
                <a:cs typeface="Microsoft YaHei" charset="0"/>
              </a:rPr>
              <a:t>引擎（</a:t>
            </a:r>
            <a:r>
              <a:rPr lang="en-US" altLang="zh-CN" sz="1600" dirty="0">
                <a:solidFill>
                  <a:srgbClr val="146799"/>
                </a:solidFill>
                <a:latin typeface="Microsoft YaHei" charset="0"/>
                <a:ea typeface="Microsoft YaHei" charset="0"/>
                <a:cs typeface="Microsoft YaHei" charset="0"/>
              </a:rPr>
              <a:t>PSIO</a:t>
            </a:r>
            <a:r>
              <a:rPr lang="zh-CN" altLang="en-US" sz="1600" dirty="0">
                <a:solidFill>
                  <a:srgbClr val="146799"/>
                </a:solidFill>
                <a:latin typeface="Microsoft YaHei" charset="0"/>
                <a:ea typeface="Microsoft YaHei" charset="0"/>
                <a:cs typeface="Microsoft YaHei" charset="0"/>
              </a:rPr>
              <a:t>）来</a:t>
            </a:r>
            <a:r>
              <a:rPr lang="zh-CN" altLang="en-US" sz="1600" dirty="0" smtClean="0">
                <a:solidFill>
                  <a:srgbClr val="146799"/>
                </a:solidFill>
                <a:latin typeface="Microsoft YaHei" charset="0"/>
                <a:ea typeface="Microsoft YaHei" charset="0"/>
                <a:cs typeface="Microsoft YaHei" charset="0"/>
              </a:rPr>
              <a:t>提</a:t>
            </a:r>
            <a:r>
              <a:rPr lang="en-US" altLang="zh-CN" sz="1600" dirty="0" smtClean="0">
                <a:solidFill>
                  <a:srgbClr val="146799"/>
                </a:solidFill>
                <a:latin typeface="Microsoft YaHei" charset="0"/>
                <a:ea typeface="Microsoft YaHei" charset="0"/>
                <a:cs typeface="Microsoft YaHei" charset="0"/>
              </a:rPr>
              <a:t/>
            </a:r>
            <a:br>
              <a:rPr lang="en-US" altLang="zh-CN" sz="1600" dirty="0" smtClean="0">
                <a:solidFill>
                  <a:srgbClr val="146799"/>
                </a:solidFill>
                <a:latin typeface="Microsoft YaHei" charset="0"/>
                <a:ea typeface="Microsoft YaHei" charset="0"/>
                <a:cs typeface="Microsoft YaHei" charset="0"/>
              </a:rPr>
            </a:br>
            <a:r>
              <a:rPr lang="zh-CN" altLang="en-US" sz="1600" dirty="0" smtClean="0">
                <a:solidFill>
                  <a:srgbClr val="146799"/>
                </a:solidFill>
                <a:latin typeface="Microsoft YaHei" charset="0"/>
                <a:ea typeface="Microsoft YaHei" charset="0"/>
                <a:cs typeface="Microsoft YaHei" charset="0"/>
              </a:rPr>
              <a:t>供</a:t>
            </a:r>
            <a:r>
              <a:rPr lang="zh-CN" altLang="en-US" sz="1600" dirty="0">
                <a:solidFill>
                  <a:srgbClr val="146799"/>
                </a:solidFill>
                <a:latin typeface="Microsoft YaHei" charset="0"/>
                <a:ea typeface="Microsoft YaHei" charset="0"/>
                <a:cs typeface="Microsoft YaHei" charset="0"/>
              </a:rPr>
              <a:t>高效率的事件驱动的数据包</a:t>
            </a:r>
            <a:r>
              <a:rPr lang="en-US" altLang="zh-CN" sz="1600" dirty="0">
                <a:solidFill>
                  <a:srgbClr val="146799"/>
                </a:solidFill>
                <a:latin typeface="Microsoft YaHei" charset="0"/>
                <a:ea typeface="Microsoft YaHei" charset="0"/>
                <a:cs typeface="Microsoft YaHei" charset="0"/>
              </a:rPr>
              <a:t>I / O</a:t>
            </a:r>
            <a:r>
              <a:rPr lang="zh-CN" altLang="en-US" sz="1600" dirty="0">
                <a:solidFill>
                  <a:srgbClr val="146799"/>
                </a:solidFill>
                <a:latin typeface="Microsoft YaHei" charset="0"/>
                <a:ea typeface="Microsoft YaHei" charset="0"/>
                <a:cs typeface="Microsoft YaHei" charset="0"/>
              </a:rPr>
              <a:t>接口</a:t>
            </a:r>
            <a:r>
              <a:rPr lang="zh-CN" altLang="en-US" sz="1600" dirty="0" smtClean="0">
                <a:solidFill>
                  <a:srgbClr val="146799"/>
                </a:solidFill>
                <a:latin typeface="Microsoft YaHei" charset="0"/>
                <a:ea typeface="Microsoft YaHei" charset="0"/>
                <a:cs typeface="Microsoft YaHei" charset="0"/>
              </a:rPr>
              <a:t>，</a:t>
            </a:r>
            <a:r>
              <a:rPr lang="en-US" altLang="zh-CN" sz="1600" dirty="0" smtClean="0">
                <a:solidFill>
                  <a:srgbClr val="146799"/>
                </a:solidFill>
                <a:latin typeface="Microsoft YaHei" charset="0"/>
                <a:ea typeface="Microsoft YaHei" charset="0"/>
                <a:cs typeface="Microsoft YaHei" charset="0"/>
              </a:rPr>
              <a:t/>
            </a:r>
            <a:br>
              <a:rPr lang="en-US" altLang="zh-CN" sz="1600" dirty="0" smtClean="0">
                <a:solidFill>
                  <a:srgbClr val="146799"/>
                </a:solidFill>
                <a:latin typeface="Microsoft YaHei" charset="0"/>
                <a:ea typeface="Microsoft YaHei" charset="0"/>
                <a:cs typeface="Microsoft YaHei" charset="0"/>
              </a:rPr>
            </a:br>
            <a:r>
              <a:rPr lang="zh-CN" altLang="en-US" sz="1600" dirty="0" smtClean="0">
                <a:solidFill>
                  <a:srgbClr val="146799"/>
                </a:solidFill>
                <a:latin typeface="Microsoft YaHei" charset="0"/>
                <a:ea typeface="Microsoft YaHei" charset="0"/>
                <a:cs typeface="Microsoft YaHei" charset="0"/>
              </a:rPr>
              <a:t>提供</a:t>
            </a:r>
            <a:r>
              <a:rPr lang="zh-CN" altLang="en-US" sz="1600" dirty="0">
                <a:solidFill>
                  <a:srgbClr val="146799"/>
                </a:solidFill>
                <a:latin typeface="Microsoft YaHei" charset="0"/>
                <a:ea typeface="Microsoft YaHei" charset="0"/>
                <a:cs typeface="Microsoft YaHei" charset="0"/>
              </a:rPr>
              <a:t>了</a:t>
            </a:r>
            <a:r>
              <a:rPr lang="en-US" altLang="zh-CN" sz="1600" dirty="0" err="1">
                <a:solidFill>
                  <a:srgbClr val="146799"/>
                </a:solidFill>
                <a:latin typeface="Microsoft YaHei" charset="0"/>
                <a:ea typeface="Microsoft YaHei" charset="0"/>
                <a:cs typeface="Microsoft YaHei" charset="0"/>
              </a:rPr>
              <a:t>ps_select</a:t>
            </a:r>
            <a:r>
              <a:rPr lang="zh-CN" altLang="en-US" sz="1600" dirty="0">
                <a:solidFill>
                  <a:srgbClr val="146799"/>
                </a:solidFill>
                <a:latin typeface="Microsoft YaHei" charset="0"/>
                <a:ea typeface="Microsoft YaHei" charset="0"/>
                <a:cs typeface="Microsoft YaHei" charset="0"/>
              </a:rPr>
              <a:t>。</a:t>
            </a:r>
            <a:endParaRPr lang="en-US" altLang="zh-CN" sz="1600" dirty="0">
              <a:solidFill>
                <a:srgbClr val="146799"/>
              </a:solidFill>
              <a:latin typeface="Microsoft YaHei" charset="0"/>
              <a:ea typeface="Microsoft YaHei" charset="0"/>
              <a:cs typeface="Microsoft YaHei" charset="0"/>
            </a:endParaRPr>
          </a:p>
          <a:p>
            <a:pPr marL="457200" indent="-457200">
              <a:lnSpc>
                <a:spcPct val="160000"/>
              </a:lnSpc>
              <a:buFontTx/>
              <a:buAutoNum type="arabicPeriod"/>
            </a:pPr>
            <a:r>
              <a:rPr lang="zh-CN" altLang="en-US" sz="1600" dirty="0">
                <a:solidFill>
                  <a:srgbClr val="146799"/>
                </a:solidFill>
                <a:latin typeface="Microsoft YaHei" charset="0"/>
                <a:ea typeface="Microsoft YaHei" charset="0"/>
                <a:cs typeface="Microsoft YaHei" charset="0"/>
              </a:rPr>
              <a:t>批处理网络报文，使用</a:t>
            </a:r>
            <a:r>
              <a:rPr lang="en-US" altLang="zh-CN" sz="1600" dirty="0" smtClean="0">
                <a:solidFill>
                  <a:srgbClr val="146799"/>
                </a:solidFill>
                <a:latin typeface="Microsoft YaHei" charset="0"/>
                <a:ea typeface="Microsoft YaHei" charset="0"/>
                <a:cs typeface="Microsoft YaHei" charset="0"/>
              </a:rPr>
              <a:t>batch</a:t>
            </a:r>
            <a:r>
              <a:rPr lang="zh-CN" altLang="en-US" sz="1600" dirty="0">
                <a:solidFill>
                  <a:srgbClr val="146799"/>
                </a:solidFill>
                <a:latin typeface="Microsoft YaHei" charset="0"/>
                <a:ea typeface="Microsoft YaHei" charset="0"/>
                <a:cs typeface="Microsoft YaHei" charset="0"/>
              </a:rPr>
              <a:t>，来平摊</a:t>
            </a:r>
            <a:r>
              <a:rPr lang="zh-CN" altLang="en-US" sz="1600" dirty="0" smtClean="0">
                <a:solidFill>
                  <a:srgbClr val="146799"/>
                </a:solidFill>
                <a:latin typeface="Microsoft YaHei" charset="0"/>
                <a:ea typeface="Microsoft YaHei" charset="0"/>
                <a:cs typeface="Microsoft YaHei" charset="0"/>
              </a:rPr>
              <a:t>额</a:t>
            </a:r>
            <a:r>
              <a:rPr lang="en-US" altLang="zh-CN" sz="1600" dirty="0" smtClean="0">
                <a:solidFill>
                  <a:srgbClr val="146799"/>
                </a:solidFill>
                <a:latin typeface="Microsoft YaHei" charset="0"/>
                <a:ea typeface="Microsoft YaHei" charset="0"/>
                <a:cs typeface="Microsoft YaHei" charset="0"/>
              </a:rPr>
              <a:t/>
            </a:r>
            <a:br>
              <a:rPr lang="en-US" altLang="zh-CN" sz="1600" dirty="0" smtClean="0">
                <a:solidFill>
                  <a:srgbClr val="146799"/>
                </a:solidFill>
                <a:latin typeface="Microsoft YaHei" charset="0"/>
                <a:ea typeface="Microsoft YaHei" charset="0"/>
                <a:cs typeface="Microsoft YaHei" charset="0"/>
              </a:rPr>
            </a:br>
            <a:r>
              <a:rPr lang="zh-CN" altLang="en-US" sz="1600" dirty="0" smtClean="0">
                <a:solidFill>
                  <a:srgbClr val="146799"/>
                </a:solidFill>
                <a:latin typeface="Microsoft YaHei" charset="0"/>
                <a:ea typeface="Microsoft YaHei" charset="0"/>
                <a:cs typeface="Microsoft YaHei" charset="0"/>
              </a:rPr>
              <a:t>外</a:t>
            </a:r>
            <a:r>
              <a:rPr lang="zh-CN" altLang="en-US" sz="1600" dirty="0">
                <a:solidFill>
                  <a:srgbClr val="146799"/>
                </a:solidFill>
                <a:latin typeface="Microsoft YaHei" charset="0"/>
                <a:ea typeface="Microsoft YaHei" charset="0"/>
                <a:cs typeface="Microsoft YaHei" charset="0"/>
              </a:rPr>
              <a:t>开销</a:t>
            </a:r>
            <a:r>
              <a:rPr lang="zh-CN" altLang="en-US" sz="1600" dirty="0">
                <a:solidFill>
                  <a:srgbClr val="146799"/>
                </a:solidFill>
                <a:latin typeface="Microsoft YaHei" charset="0"/>
                <a:ea typeface="Microsoft YaHei" charset="0"/>
                <a:cs typeface="Microsoft YaHei" charset="0"/>
              </a:rPr>
              <a:t>。</a:t>
            </a:r>
            <a:endParaRPr lang="en-US" altLang="zh-CN" sz="1600" dirty="0">
              <a:solidFill>
                <a:srgbClr val="146799"/>
              </a:solidFill>
              <a:latin typeface="Microsoft YaHei" charset="0"/>
              <a:ea typeface="Microsoft YaHei" charset="0"/>
              <a:cs typeface="Microsoft YaHei" charset="0"/>
            </a:endParaRPr>
          </a:p>
          <a:p>
            <a:pPr marL="457200" indent="-457200">
              <a:lnSpc>
                <a:spcPct val="160000"/>
              </a:lnSpc>
              <a:buFontTx/>
              <a:buAutoNum type="arabicPeriod"/>
            </a:pPr>
            <a:r>
              <a:rPr lang="zh-CN" altLang="en-US" sz="1600" dirty="0">
                <a:solidFill>
                  <a:srgbClr val="146799"/>
                </a:solidFill>
                <a:latin typeface="Microsoft YaHei" charset="0"/>
                <a:ea typeface="Microsoft YaHei" charset="0"/>
                <a:cs typeface="Microsoft YaHei" charset="0"/>
              </a:rPr>
              <a:t>避免频繁用户</a:t>
            </a:r>
            <a:r>
              <a:rPr lang="en-US" altLang="zh-CN" sz="1600" dirty="0">
                <a:solidFill>
                  <a:srgbClr val="146799"/>
                </a:solidFill>
                <a:latin typeface="Microsoft YaHei" charset="0"/>
                <a:ea typeface="Microsoft YaHei" charset="0"/>
                <a:cs typeface="Microsoft YaHei" charset="0"/>
              </a:rPr>
              <a:t>/</a:t>
            </a:r>
            <a:r>
              <a:rPr lang="zh-CN" altLang="en-US" sz="1600" dirty="0">
                <a:solidFill>
                  <a:srgbClr val="146799"/>
                </a:solidFill>
                <a:latin typeface="Microsoft YaHei" charset="0"/>
                <a:ea typeface="Microsoft YaHei" charset="0"/>
                <a:cs typeface="Microsoft YaHei" charset="0"/>
              </a:rPr>
              <a:t>内核切换的开销，</a:t>
            </a:r>
            <a:r>
              <a:rPr lang="en-US" altLang="zh-CN" sz="1600" dirty="0" err="1">
                <a:solidFill>
                  <a:srgbClr val="146799"/>
                </a:solidFill>
                <a:latin typeface="Microsoft YaHei" charset="0"/>
                <a:ea typeface="Microsoft YaHei" charset="0"/>
                <a:cs typeface="Microsoft YaHei" charset="0"/>
              </a:rPr>
              <a:t>mTcp</a:t>
            </a:r>
            <a:r>
              <a:rPr lang="zh-CN" altLang="en-US" sz="1600" dirty="0">
                <a:solidFill>
                  <a:srgbClr val="146799"/>
                </a:solidFill>
                <a:latin typeface="Microsoft YaHei" charset="0"/>
                <a:ea typeface="Microsoft YaHei" charset="0"/>
                <a:cs typeface="Microsoft YaHei" charset="0"/>
              </a:rPr>
              <a:t>采用一个名为零线程的</a:t>
            </a:r>
            <a:r>
              <a:rPr lang="en-US" altLang="zh-CN" sz="1600" dirty="0">
                <a:solidFill>
                  <a:srgbClr val="146799"/>
                </a:solidFill>
                <a:latin typeface="Microsoft YaHei" charset="0"/>
                <a:ea typeface="Microsoft YaHei" charset="0"/>
                <a:cs typeface="Microsoft YaHei" charset="0"/>
              </a:rPr>
              <a:t>TCP</a:t>
            </a:r>
            <a:r>
              <a:rPr lang="zh-CN" altLang="en-US" sz="1600" dirty="0">
                <a:solidFill>
                  <a:srgbClr val="146799"/>
                </a:solidFill>
                <a:latin typeface="Microsoft YaHei" charset="0"/>
                <a:ea typeface="Microsoft YaHei" charset="0"/>
                <a:cs typeface="Microsoft YaHei" charset="0"/>
              </a:rPr>
              <a:t>来提供功能，以用户态的模式来进行交互</a:t>
            </a:r>
            <a:r>
              <a:rPr lang="zh-CN" altLang="en-US" sz="1600" dirty="0" smtClean="0">
                <a:solidFill>
                  <a:srgbClr val="146799"/>
                </a:solidFill>
                <a:latin typeface="Microsoft YaHei" charset="0"/>
                <a:ea typeface="Microsoft YaHei" charset="0"/>
                <a:cs typeface="Microsoft YaHei" charset="0"/>
              </a:rPr>
              <a:t>。</a:t>
            </a:r>
            <a:endParaRPr lang="en-US" altLang="zh-CN" sz="1600" dirty="0" smtClean="0">
              <a:solidFill>
                <a:srgbClr val="146799"/>
              </a:solidFill>
              <a:latin typeface="Microsoft YaHei" charset="0"/>
              <a:ea typeface="Microsoft YaHei" charset="0"/>
              <a:cs typeface="Microsoft YaHei" charset="0"/>
            </a:endParaRPr>
          </a:p>
          <a:p>
            <a:pPr marL="457200" indent="-457200">
              <a:lnSpc>
                <a:spcPct val="160000"/>
              </a:lnSpc>
              <a:buFontTx/>
              <a:buAutoNum type="arabicPeriod"/>
            </a:pPr>
            <a:endParaRPr lang="zh-CN" altLang="en-US" sz="1600" dirty="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en-US" altLang="zh-CN" sz="1600" dirty="0">
              <a:solidFill>
                <a:srgbClr val="146799"/>
              </a:solidFill>
              <a:latin typeface="Microsoft YaHei" charset="0"/>
              <a:ea typeface="Microsoft YaHei" charset="0"/>
              <a:cs typeface="Microsoft YaHei" charset="0"/>
            </a:endParaRPr>
          </a:p>
          <a:p>
            <a:pPr marL="457200" indent="-457200">
              <a:lnSpc>
                <a:spcPct val="160000"/>
              </a:lnSpc>
              <a:buAutoNum type="arabicPeriod"/>
            </a:pPr>
            <a:endParaRPr lang="zh-CN" altLang="en-US" sz="1600" dirty="0">
              <a:solidFill>
                <a:srgbClr val="146799"/>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4806489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1331829" y="2163604"/>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39" name="矩形 38"/>
          <p:cNvSpPr/>
          <p:nvPr/>
        </p:nvSpPr>
        <p:spPr>
          <a:xfrm>
            <a:off x="628651" y="4172246"/>
            <a:ext cx="183044" cy="309025"/>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43" name="矩形 42"/>
          <p:cNvSpPr/>
          <p:nvPr/>
        </p:nvSpPr>
        <p:spPr>
          <a:xfrm>
            <a:off x="2339049" y="2036102"/>
            <a:ext cx="184730" cy="1015663"/>
          </a:xfrm>
          <a:prstGeom prst="rect">
            <a:avLst/>
          </a:prstGeom>
        </p:spPr>
        <p:txBody>
          <a:bodyPr wrap="none" anchor="ctr">
            <a:spAutoFit/>
          </a:bodyPr>
          <a:lstStyle/>
          <a:p>
            <a:pPr lvl="0" algn="ctr"/>
            <a:endParaRPr lang="en-US" altLang="zh-CN" sz="6000" b="1" dirty="0">
              <a:solidFill>
                <a:schemeClr val="bg1"/>
              </a:solidFill>
              <a:latin typeface="+mj-lt"/>
              <a:ea typeface="Microsoft YaHei" charset="0"/>
              <a:cs typeface="Microsoft YaHei" charset="0"/>
            </a:endParaRPr>
          </a:p>
        </p:txBody>
      </p:sp>
      <p:sp>
        <p:nvSpPr>
          <p:cNvPr id="58" name="矩形 57"/>
          <p:cNvSpPr/>
          <p:nvPr/>
        </p:nvSpPr>
        <p:spPr>
          <a:xfrm>
            <a:off x="82791" y="1450953"/>
            <a:ext cx="8969375" cy="4852101"/>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eaLnBrk="1" fontAlgn="auto" hangingPunct="1">
              <a:spcBef>
                <a:spcPts val="0"/>
              </a:spcBef>
              <a:spcAft>
                <a:spcPts val="0"/>
              </a:spcAft>
              <a:defRPr/>
            </a:pPr>
            <a:endParaRPr lang="zh-CN" altLang="en-US"/>
          </a:p>
        </p:txBody>
      </p:sp>
      <p:grpSp>
        <p:nvGrpSpPr>
          <p:cNvPr id="15" name="组合 21"/>
          <p:cNvGrpSpPr>
            <a:grpSpLocks/>
          </p:cNvGrpSpPr>
          <p:nvPr/>
        </p:nvGrpSpPr>
        <p:grpSpPr bwMode="auto">
          <a:xfrm>
            <a:off x="174625" y="346075"/>
            <a:ext cx="455613" cy="419100"/>
            <a:chOff x="174567" y="249381"/>
            <a:chExt cx="947651" cy="689956"/>
          </a:xfrm>
        </p:grpSpPr>
        <p:sp>
          <p:nvSpPr>
            <p:cNvPr id="16" name="矩形 15"/>
            <p:cNvSpPr/>
            <p:nvPr/>
          </p:nvSpPr>
          <p:spPr>
            <a:xfrm>
              <a:off x="174567" y="249381"/>
              <a:ext cx="947651" cy="1751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矩形 16"/>
            <p:cNvSpPr/>
            <p:nvPr/>
          </p:nvSpPr>
          <p:spPr>
            <a:xfrm>
              <a:off x="174567" y="508115"/>
              <a:ext cx="947651" cy="1724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矩形 17"/>
            <p:cNvSpPr/>
            <p:nvPr/>
          </p:nvSpPr>
          <p:spPr>
            <a:xfrm>
              <a:off x="174567" y="764235"/>
              <a:ext cx="947651" cy="1751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文本框 27"/>
          <p:cNvSpPr txBox="1">
            <a:spLocks noChangeArrowheads="1"/>
          </p:cNvSpPr>
          <p:nvPr/>
        </p:nvSpPr>
        <p:spPr bwMode="auto">
          <a:xfrm>
            <a:off x="630238" y="250825"/>
            <a:ext cx="8966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charset="0"/>
                <a:ea typeface="宋体" charset="0"/>
              </a:defRPr>
            </a:lvl1pPr>
            <a:lvl2pPr marL="742950" indent="-285750">
              <a:defRPr>
                <a:solidFill>
                  <a:schemeClr val="tx1"/>
                </a:solidFill>
                <a:latin typeface="Segoe UI" charset="0"/>
                <a:ea typeface="宋体" charset="0"/>
              </a:defRPr>
            </a:lvl2pPr>
            <a:lvl3pPr marL="1143000" indent="-228600">
              <a:defRPr>
                <a:solidFill>
                  <a:schemeClr val="tx1"/>
                </a:solidFill>
                <a:latin typeface="Segoe UI" charset="0"/>
                <a:ea typeface="宋体" charset="0"/>
              </a:defRPr>
            </a:lvl3pPr>
            <a:lvl4pPr marL="1600200" indent="-228600">
              <a:defRPr>
                <a:solidFill>
                  <a:schemeClr val="tx1"/>
                </a:solidFill>
                <a:latin typeface="Segoe UI" charset="0"/>
                <a:ea typeface="宋体" charset="0"/>
              </a:defRPr>
            </a:lvl4pPr>
            <a:lvl5pPr marL="2057400" indent="-228600">
              <a:defRPr>
                <a:solidFill>
                  <a:schemeClr val="tx1"/>
                </a:solidFill>
                <a:latin typeface="Segoe UI" charset="0"/>
                <a:ea typeface="宋体" charset="0"/>
              </a:defRPr>
            </a:lvl5pPr>
            <a:lvl6pPr marL="2514600" indent="-228600" eaLnBrk="0" fontAlgn="base" hangingPunct="0">
              <a:spcBef>
                <a:spcPct val="0"/>
              </a:spcBef>
              <a:spcAft>
                <a:spcPct val="0"/>
              </a:spcAft>
              <a:defRPr>
                <a:solidFill>
                  <a:schemeClr val="tx1"/>
                </a:solidFill>
                <a:latin typeface="Segoe UI" charset="0"/>
                <a:ea typeface="宋体" charset="0"/>
              </a:defRPr>
            </a:lvl6pPr>
            <a:lvl7pPr marL="2971800" indent="-228600" eaLnBrk="0" fontAlgn="base" hangingPunct="0">
              <a:spcBef>
                <a:spcPct val="0"/>
              </a:spcBef>
              <a:spcAft>
                <a:spcPct val="0"/>
              </a:spcAft>
              <a:defRPr>
                <a:solidFill>
                  <a:schemeClr val="tx1"/>
                </a:solidFill>
                <a:latin typeface="Segoe UI" charset="0"/>
                <a:ea typeface="宋体" charset="0"/>
              </a:defRPr>
            </a:lvl7pPr>
            <a:lvl8pPr marL="3429000" indent="-228600" eaLnBrk="0" fontAlgn="base" hangingPunct="0">
              <a:spcBef>
                <a:spcPct val="0"/>
              </a:spcBef>
              <a:spcAft>
                <a:spcPct val="0"/>
              </a:spcAft>
              <a:defRPr>
                <a:solidFill>
                  <a:schemeClr val="tx1"/>
                </a:solidFill>
                <a:latin typeface="Segoe UI" charset="0"/>
                <a:ea typeface="宋体" charset="0"/>
              </a:defRPr>
            </a:lvl8pPr>
            <a:lvl9pPr marL="3886200" indent="-228600" eaLnBrk="0" fontAlgn="base" hangingPunct="0">
              <a:spcBef>
                <a:spcPct val="0"/>
              </a:spcBef>
              <a:spcAft>
                <a:spcPct val="0"/>
              </a:spcAft>
              <a:defRPr>
                <a:solidFill>
                  <a:schemeClr val="tx1"/>
                </a:solidFill>
                <a:latin typeface="Segoe UI" charset="0"/>
                <a:ea typeface="宋体" charset="0"/>
              </a:defRPr>
            </a:lvl9pPr>
          </a:lstStyle>
          <a:p>
            <a:pPr eaLnBrk="1" hangingPunct="1"/>
            <a:r>
              <a:rPr lang="en-US" altLang="zh-CN" sz="2400" b="1" dirty="0" err="1" smtClean="0">
                <a:solidFill>
                  <a:schemeClr val="accent1"/>
                </a:solidFill>
                <a:ea typeface="微软雅黑" charset="0"/>
              </a:rPr>
              <a:t>mTCP</a:t>
            </a:r>
            <a:endParaRPr lang="zh-CN" altLang="en-US" sz="2400" b="1" dirty="0">
              <a:solidFill>
                <a:schemeClr val="accent1"/>
              </a:solidFill>
              <a:ea typeface="微软雅黑" charset="0"/>
            </a:endParaRPr>
          </a:p>
        </p:txBody>
      </p:sp>
      <p:sp>
        <p:nvSpPr>
          <p:cNvPr id="20" name="矩形 19"/>
          <p:cNvSpPr>
            <a:spLocks noChangeArrowheads="1"/>
          </p:cNvSpPr>
          <p:nvPr/>
        </p:nvSpPr>
        <p:spPr bwMode="auto">
          <a:xfrm>
            <a:off x="628650" y="608013"/>
            <a:ext cx="1916113" cy="254000"/>
          </a:xfrm>
          <a:prstGeom prst="rect">
            <a:avLst/>
          </a:prstGeom>
          <a:noFill/>
          <a:ln>
            <a:noFill/>
          </a:ln>
          <a:effectLst>
            <a:outerShdw blurRad="63500" dist="50800" dir="2700000" algn="tl" rotWithShape="0">
              <a:srgbClr val="000000">
                <a:alpha val="6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spcBef>
                <a:spcPts val="0"/>
              </a:spcBef>
              <a:spcAft>
                <a:spcPts val="0"/>
              </a:spcAft>
              <a:defRPr/>
            </a:pPr>
            <a:r>
              <a:rPr lang="en-US" altLang="zh-CN" sz="1050" b="1" dirty="0">
                <a:solidFill>
                  <a:schemeClr val="accent3"/>
                </a:solidFill>
                <a:latin typeface="微软雅黑" pitchFamily="34" charset="-122"/>
                <a:ea typeface="微软雅黑" pitchFamily="34" charset="-122"/>
              </a:rPr>
              <a:t>PART </a:t>
            </a:r>
            <a:r>
              <a:rPr lang="en-US" altLang="zh-CN" sz="1050" b="1" dirty="0" smtClean="0">
                <a:solidFill>
                  <a:schemeClr val="accent3"/>
                </a:solidFill>
                <a:latin typeface="微软雅黑" pitchFamily="34" charset="-122"/>
                <a:ea typeface="微软雅黑" pitchFamily="34" charset="-122"/>
              </a:rPr>
              <a:t>1</a:t>
            </a:r>
            <a:endParaRPr lang="en-US" altLang="zh-CN" sz="1050" b="1" dirty="0">
              <a:solidFill>
                <a:schemeClr val="accent3"/>
              </a:solidFill>
              <a:latin typeface="微软雅黑" pitchFamily="34" charset="-122"/>
              <a:ea typeface="微软雅黑" pitchFamily="34" charset="-122"/>
            </a:endParaRPr>
          </a:p>
        </p:txBody>
      </p:sp>
      <p:sp>
        <p:nvSpPr>
          <p:cNvPr id="21" name="任意多边形 10"/>
          <p:cNvSpPr>
            <a:spLocks/>
          </p:cNvSpPr>
          <p:nvPr/>
        </p:nvSpPr>
        <p:spPr bwMode="auto">
          <a:xfrm>
            <a:off x="174625" y="873663"/>
            <a:ext cx="1718721" cy="517910"/>
          </a:xfrm>
          <a:custGeom>
            <a:avLst/>
            <a:gdLst>
              <a:gd name="T0" fmla="*/ 0 w 1914838"/>
              <a:gd name="T1" fmla="*/ 105192 h 206640"/>
              <a:gd name="T2" fmla="*/ 40743 w 1914838"/>
              <a:gd name="T3" fmla="*/ 0 h 206640"/>
              <a:gd name="T4" fmla="*/ 2224491 w 1914838"/>
              <a:gd name="T5" fmla="*/ 0 h 206640"/>
              <a:gd name="T6" fmla="*/ 2265234 w 1914838"/>
              <a:gd name="T7" fmla="*/ 105192 h 206640"/>
              <a:gd name="T8" fmla="*/ 2265234 w 1914838"/>
              <a:gd name="T9" fmla="*/ 525942 h 206640"/>
              <a:gd name="T10" fmla="*/ 2224491 w 1914838"/>
              <a:gd name="T11" fmla="*/ 631134 h 206640"/>
              <a:gd name="T12" fmla="*/ 40743 w 1914838"/>
              <a:gd name="T13" fmla="*/ 631134 h 206640"/>
              <a:gd name="T14" fmla="*/ 0 w 1914838"/>
              <a:gd name="T15" fmla="*/ 525942 h 206640"/>
              <a:gd name="T16" fmla="*/ 0 w 1914838"/>
              <a:gd name="T17" fmla="*/ 105192 h 2066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14838"/>
              <a:gd name="T28" fmla="*/ 0 h 206640"/>
              <a:gd name="T29" fmla="*/ 1914838 w 1914838"/>
              <a:gd name="T30" fmla="*/ 206640 h 2066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14838" h="206640">
                <a:moveTo>
                  <a:pt x="0" y="34441"/>
                </a:moveTo>
                <a:cubicBezTo>
                  <a:pt x="0" y="15420"/>
                  <a:pt x="15420" y="0"/>
                  <a:pt x="34441" y="0"/>
                </a:cubicBezTo>
                <a:lnTo>
                  <a:pt x="1880397" y="0"/>
                </a:lnTo>
                <a:cubicBezTo>
                  <a:pt x="1899418" y="0"/>
                  <a:pt x="1914838" y="15420"/>
                  <a:pt x="1914838" y="34441"/>
                </a:cubicBezTo>
                <a:lnTo>
                  <a:pt x="1914838" y="172199"/>
                </a:lnTo>
                <a:cubicBezTo>
                  <a:pt x="1914838" y="191220"/>
                  <a:pt x="1899418" y="206640"/>
                  <a:pt x="1880397" y="206640"/>
                </a:cubicBezTo>
                <a:lnTo>
                  <a:pt x="34441" y="206640"/>
                </a:lnTo>
                <a:cubicBezTo>
                  <a:pt x="15420" y="206640"/>
                  <a:pt x="0" y="191220"/>
                  <a:pt x="0" y="172199"/>
                </a:cubicBezTo>
                <a:lnTo>
                  <a:pt x="0" y="34441"/>
                </a:lnTo>
                <a:close/>
              </a:path>
            </a:pathLst>
          </a:custGeom>
          <a:solidFill>
            <a:srgbClr val="92D050"/>
          </a:solidFill>
          <a:ln>
            <a:noFill/>
          </a:ln>
          <a:effectLst>
            <a:outerShdw blurRad="50800" dist="38100" dir="2700000" algn="tl" rotWithShape="0">
              <a:srgbClr val="000000">
                <a:alpha val="39999"/>
              </a:srgbClr>
            </a:outerShdw>
          </a:effectLst>
          <a:extLst>
            <a:ext uri="{91240B29-F687-4F45-9708-019B960494DF}">
              <a14:hiddenLine xmlns:a14="http://schemas.microsoft.com/office/drawing/2010/main" w="12700">
                <a:solidFill>
                  <a:srgbClr val="000000"/>
                </a:solidFill>
                <a:miter lim="800000"/>
                <a:headEnd/>
                <a:tailEnd/>
              </a14:hiddenLine>
            </a:ext>
          </a:extLst>
        </p:spPr>
        <p:txBody>
          <a:bodyPr lIns="82463" tIns="10087" rIns="82463" bIns="10087" anchor="ctr"/>
          <a:lstStyle>
            <a:lvl1pPr defTabSz="311150">
              <a:defRPr>
                <a:solidFill>
                  <a:schemeClr val="tx1"/>
                </a:solidFill>
                <a:latin typeface="Segoe UI" charset="0"/>
                <a:ea typeface="微软雅黑" charset="0"/>
              </a:defRPr>
            </a:lvl1pPr>
            <a:lvl2pPr marL="742950" indent="-285750" defTabSz="311150">
              <a:defRPr>
                <a:solidFill>
                  <a:schemeClr val="tx1"/>
                </a:solidFill>
                <a:latin typeface="Segoe UI" charset="0"/>
                <a:ea typeface="微软雅黑" charset="0"/>
              </a:defRPr>
            </a:lvl2pPr>
            <a:lvl3pPr marL="1143000" indent="-228600" defTabSz="311150">
              <a:defRPr>
                <a:solidFill>
                  <a:schemeClr val="tx1"/>
                </a:solidFill>
                <a:latin typeface="Segoe UI" charset="0"/>
                <a:ea typeface="微软雅黑" charset="0"/>
              </a:defRPr>
            </a:lvl3pPr>
            <a:lvl4pPr marL="1600200" indent="-228600" defTabSz="311150">
              <a:defRPr>
                <a:solidFill>
                  <a:schemeClr val="tx1"/>
                </a:solidFill>
                <a:latin typeface="Segoe UI" charset="0"/>
                <a:ea typeface="微软雅黑" charset="0"/>
              </a:defRPr>
            </a:lvl4pPr>
            <a:lvl5pPr marL="2057400" indent="-228600" defTabSz="311150">
              <a:defRPr>
                <a:solidFill>
                  <a:schemeClr val="tx1"/>
                </a:solidFill>
                <a:latin typeface="Segoe UI" charset="0"/>
                <a:ea typeface="微软雅黑" charset="0"/>
              </a:defRPr>
            </a:lvl5pPr>
            <a:lvl6pPr marL="2514600" indent="-228600" defTabSz="311150" fontAlgn="base">
              <a:spcBef>
                <a:spcPct val="0"/>
              </a:spcBef>
              <a:spcAft>
                <a:spcPct val="0"/>
              </a:spcAft>
              <a:defRPr>
                <a:solidFill>
                  <a:schemeClr val="tx1"/>
                </a:solidFill>
                <a:latin typeface="Segoe UI" charset="0"/>
                <a:ea typeface="微软雅黑" charset="0"/>
              </a:defRPr>
            </a:lvl6pPr>
            <a:lvl7pPr marL="2971800" indent="-228600" defTabSz="311150" fontAlgn="base">
              <a:spcBef>
                <a:spcPct val="0"/>
              </a:spcBef>
              <a:spcAft>
                <a:spcPct val="0"/>
              </a:spcAft>
              <a:defRPr>
                <a:solidFill>
                  <a:schemeClr val="tx1"/>
                </a:solidFill>
                <a:latin typeface="Segoe UI" charset="0"/>
                <a:ea typeface="微软雅黑" charset="0"/>
              </a:defRPr>
            </a:lvl7pPr>
            <a:lvl8pPr marL="3429000" indent="-228600" defTabSz="311150" fontAlgn="base">
              <a:spcBef>
                <a:spcPct val="0"/>
              </a:spcBef>
              <a:spcAft>
                <a:spcPct val="0"/>
              </a:spcAft>
              <a:defRPr>
                <a:solidFill>
                  <a:schemeClr val="tx1"/>
                </a:solidFill>
                <a:latin typeface="Segoe UI" charset="0"/>
                <a:ea typeface="微软雅黑" charset="0"/>
              </a:defRPr>
            </a:lvl8pPr>
            <a:lvl9pPr marL="3886200" indent="-228600" defTabSz="311150" fontAlgn="base">
              <a:spcBef>
                <a:spcPct val="0"/>
              </a:spcBef>
              <a:spcAft>
                <a:spcPct val="0"/>
              </a:spcAft>
              <a:defRPr>
                <a:solidFill>
                  <a:schemeClr val="tx1"/>
                </a:solidFill>
                <a:latin typeface="Segoe UI" charset="0"/>
                <a:ea typeface="微软雅黑" charset="0"/>
              </a:defRPr>
            </a:lvl9pPr>
          </a:lstStyle>
          <a:p>
            <a:pPr algn="ctr" eaLnBrk="1" hangingPunct="1"/>
            <a:r>
              <a:rPr kumimoji="1" lang="zh-CN" altLang="en-US" sz="2400" b="1" smtClean="0">
                <a:solidFill>
                  <a:schemeClr val="bg1"/>
                </a:solidFill>
                <a:latin typeface="微软雅黑" charset="-122"/>
                <a:ea typeface="微软雅黑" charset="-122"/>
              </a:rPr>
              <a:t>实验与效果</a:t>
            </a:r>
            <a:endParaRPr kumimoji="1" lang="zh-CN" altLang="en-US" sz="2400" b="1" dirty="0">
              <a:solidFill>
                <a:schemeClr val="bg1"/>
              </a:solidFill>
              <a:latin typeface="微软雅黑" charset="-122"/>
              <a:ea typeface="微软雅黑"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985" y="1547791"/>
            <a:ext cx="6960705" cy="4629368"/>
          </a:xfrm>
          <a:prstGeom prst="rect">
            <a:avLst/>
          </a:prstGeom>
        </p:spPr>
      </p:pic>
    </p:spTree>
    <p:extLst>
      <p:ext uri="{BB962C8B-B14F-4D97-AF65-F5344CB8AC3E}">
        <p14:creationId xmlns:p14="http://schemas.microsoft.com/office/powerpoint/2010/main" val="1309001901"/>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主题">
  <a:themeElements>
    <a:clrScheme name="benchmark 2013">
      <a:dk1>
        <a:sysClr val="windowText" lastClr="000000"/>
      </a:dk1>
      <a:lt1>
        <a:sysClr val="window" lastClr="FFFFFF"/>
      </a:lt1>
      <a:dk2>
        <a:srgbClr val="44546A"/>
      </a:dk2>
      <a:lt2>
        <a:srgbClr val="E7E6E6"/>
      </a:lt2>
      <a:accent1>
        <a:srgbClr val="0174AB"/>
      </a:accent1>
      <a:accent2>
        <a:srgbClr val="62D7E0"/>
      </a:accent2>
      <a:accent3>
        <a:srgbClr val="92D050"/>
      </a:accent3>
      <a:accent4>
        <a:srgbClr val="FFC000"/>
      </a:accent4>
      <a:accent5>
        <a:srgbClr val="E33743"/>
      </a:accent5>
      <a:accent6>
        <a:srgbClr val="ED7D31"/>
      </a:accent6>
      <a:hlink>
        <a:srgbClr val="0563C1"/>
      </a:hlink>
      <a:folHlink>
        <a:srgbClr val="954F72"/>
      </a:folHlink>
    </a:clrScheme>
    <a:fontScheme name="自定义 4">
      <a:majorFont>
        <a:latin typeface="Segoe UI Light 8"/>
        <a:ea typeface="微软雅黑"/>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5505</TotalTime>
  <Words>3686</Words>
  <Application>Microsoft Macintosh PowerPoint</Application>
  <PresentationFormat>全屏显示(4:3)</PresentationFormat>
  <Paragraphs>315</Paragraphs>
  <Slides>32</Slides>
  <Notes>32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32</vt:i4>
      </vt:variant>
    </vt:vector>
  </HeadingPairs>
  <TitlesOfParts>
    <vt:vector size="46" baseType="lpstr">
      <vt:lpstr>Calibri</vt:lpstr>
      <vt:lpstr>Century Gothic</vt:lpstr>
      <vt:lpstr>Microsoft YaHei</vt:lpstr>
      <vt:lpstr>Open Sans</vt:lpstr>
      <vt:lpstr>Segoe UI</vt:lpstr>
      <vt:lpstr>Segoe UI Light 8</vt:lpstr>
      <vt:lpstr>Tahoma</vt:lpstr>
      <vt:lpstr>Times New Roman</vt:lpstr>
      <vt:lpstr>宋体</vt:lpstr>
      <vt:lpstr>맑은 고딕</vt:lpstr>
      <vt:lpstr>微软雅黑</vt:lpstr>
      <vt:lpstr>함초롬돋움</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770491619@qq.com</cp:lastModifiedBy>
  <cp:revision>469</cp:revision>
  <dcterms:created xsi:type="dcterms:W3CDTF">2016-07-11T10:29:20Z</dcterms:created>
  <dcterms:modified xsi:type="dcterms:W3CDTF">2018-06-05T06:58:51Z</dcterms:modified>
</cp:coreProperties>
</file>